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71" r:id="rId4"/>
    <p:sldId id="258" r:id="rId5"/>
    <p:sldId id="257" r:id="rId6"/>
    <p:sldId id="272" r:id="rId7"/>
    <p:sldId id="276" r:id="rId8"/>
    <p:sldId id="274" r:id="rId9"/>
    <p:sldId id="267" r:id="rId10"/>
    <p:sldId id="261" r:id="rId11"/>
    <p:sldId id="277" r:id="rId12"/>
    <p:sldId id="275" r:id="rId13"/>
    <p:sldId id="259" r:id="rId14"/>
    <p:sldId id="278" r:id="rId15"/>
    <p:sldId id="265" r:id="rId16"/>
    <p:sldId id="260" r:id="rId17"/>
    <p:sldId id="264" r:id="rId18"/>
    <p:sldId id="273" r:id="rId19"/>
  </p:sldIdLst>
  <p:sldSz cx="18288000" cy="10287000"/>
  <p:notesSz cx="6858000" cy="9144000"/>
  <p:embeddedFontLst>
    <p:embeddedFont>
      <p:font typeface="華康墨字體" panose="040B0909000000000000" pitchFamily="81" charset="-12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745"/>
    <a:srgbClr val="FAB610"/>
    <a:srgbClr val="3D4A9A"/>
    <a:srgbClr val="06BBCE"/>
    <a:srgbClr val="2792D6"/>
    <a:srgbClr val="498B71"/>
    <a:srgbClr val="FDD329"/>
    <a:srgbClr val="C30D2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376" y="14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36F1-0BC1-40C9-97B0-40DD98FE98B0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768-B4B7-4C68-AB5F-1DC4DC253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01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768-B4B7-4C68-AB5F-1DC4DC253C0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20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9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3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0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islide.io/" TargetMode="External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www.freepiker.com/category/presentations/powerpoint" TargetMode="External"/><Relationship Id="rId5" Type="http://schemas.openxmlformats.org/officeDocument/2006/relationships/hyperlink" Target="https://www.pinterest.com/search/pins/?q=PPT&amp;rs=typed&amp;term_meta%5b%5d=PPT|typed" TargetMode="External"/><Relationship Id="rId15" Type="http://schemas.openxmlformats.org/officeDocument/2006/relationships/hyperlink" Target="https://www.canva.com/" TargetMode="External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2702" y="582092"/>
            <a:ext cx="7530989" cy="9122818"/>
            <a:chOff x="0" y="0"/>
            <a:chExt cx="1516344" cy="184380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9866946" y="2471691"/>
            <a:ext cx="6440928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144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簡報</a:t>
            </a:r>
            <a:endParaRPr lang="en-US" altLang="zh-TW" sz="14400" dirty="0">
              <a:solidFill>
                <a:srgbClr val="ED6745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ctr"/>
            <a:r>
              <a:rPr lang="zh-TW" altLang="en-US" sz="144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製作</a:t>
            </a:r>
            <a:endParaRPr lang="en-US" sz="14400" dirty="0">
              <a:solidFill>
                <a:srgbClr val="ED6745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69400" y="8244870"/>
            <a:ext cx="676949" cy="6769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5659" y="1038225"/>
            <a:ext cx="321275" cy="321275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72702" y="1777708"/>
            <a:ext cx="7530989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文字方塊 11"/>
          <p:cNvSpPr txBox="1"/>
          <p:nvPr/>
        </p:nvSpPr>
        <p:spPr>
          <a:xfrm>
            <a:off x="13300077" y="8290956"/>
            <a:ext cx="24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資訊組 製作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29501" r="11067" b="10487"/>
          <a:stretch/>
        </p:blipFill>
        <p:spPr>
          <a:xfrm>
            <a:off x="672702" y="2705101"/>
            <a:ext cx="7530989" cy="5804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1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0082" y="725044"/>
            <a:ext cx="7836318" cy="95460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4676297" y="1053462"/>
            <a:ext cx="8468574" cy="52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zh-TW" altLang="en-US" sz="6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版面配置</a:t>
            </a:r>
            <a:endParaRPr lang="en-US" sz="6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723325" y="8612558"/>
            <a:ext cx="5494363" cy="1000262"/>
            <a:chOff x="0" y="0"/>
            <a:chExt cx="6855328" cy="12480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6598" cy="1248029"/>
            </a:xfrm>
            <a:custGeom>
              <a:avLst/>
              <a:gdLst/>
              <a:ahLst/>
              <a:cxnLst/>
              <a:rect l="l" t="t" r="r" b="b"/>
              <a:pathLst>
                <a:path w="6856598" h="1248029">
                  <a:moveTo>
                    <a:pt x="6302878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6302878" y="0"/>
                  </a:lnTo>
                  <a:cubicBezTo>
                    <a:pt x="6608948" y="0"/>
                    <a:pt x="6856598" y="279415"/>
                    <a:pt x="6856598" y="624744"/>
                  </a:cubicBezTo>
                  <a:cubicBezTo>
                    <a:pt x="6855327" y="968640"/>
                    <a:pt x="6607677" y="1248029"/>
                    <a:pt x="6302878" y="1248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1457848" y="7784846"/>
            <a:ext cx="5494363" cy="1000262"/>
            <a:chOff x="0" y="0"/>
            <a:chExt cx="6855328" cy="12480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56598" cy="1248029"/>
            </a:xfrm>
            <a:custGeom>
              <a:avLst/>
              <a:gdLst/>
              <a:ahLst/>
              <a:cxnLst/>
              <a:rect l="l" t="t" r="r" b="b"/>
              <a:pathLst>
                <a:path w="6856598" h="1248029">
                  <a:moveTo>
                    <a:pt x="6302878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6302878" y="0"/>
                  </a:lnTo>
                  <a:cubicBezTo>
                    <a:pt x="6608948" y="0"/>
                    <a:pt x="6856598" y="279415"/>
                    <a:pt x="6856598" y="624744"/>
                  </a:cubicBezTo>
                  <a:cubicBezTo>
                    <a:pt x="6855327" y="968640"/>
                    <a:pt x="6607677" y="1248029"/>
                    <a:pt x="6302878" y="1248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28937" r="22841" b="23728"/>
          <a:stretch/>
        </p:blipFill>
        <p:spPr bwMode="auto">
          <a:xfrm>
            <a:off x="20421600" y="2212884"/>
            <a:ext cx="7239000" cy="54350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12676" r="11793" b="14650"/>
          <a:stretch/>
        </p:blipFill>
        <p:spPr bwMode="auto">
          <a:xfrm>
            <a:off x="4758766" y="1883304"/>
            <a:ext cx="9180704" cy="67517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781800" y="8727967"/>
            <a:ext cx="5378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498B7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內容過多時可進行分頁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1641818" y="793103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498B7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不同顏色標示重點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1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0082" y="725044"/>
            <a:ext cx="7836318" cy="95460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4676297" y="1053462"/>
            <a:ext cx="8468574" cy="52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zh-TW" altLang="en-US" sz="6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版面配置</a:t>
            </a:r>
            <a:endParaRPr lang="en-US" sz="6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7848600" y="7949156"/>
            <a:ext cx="4831152" cy="816061"/>
            <a:chOff x="0" y="0"/>
            <a:chExt cx="6855328" cy="12480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6598" cy="1248029"/>
            </a:xfrm>
            <a:custGeom>
              <a:avLst/>
              <a:gdLst/>
              <a:ahLst/>
              <a:cxnLst/>
              <a:rect l="l" t="t" r="r" b="b"/>
              <a:pathLst>
                <a:path w="6856598" h="1248029">
                  <a:moveTo>
                    <a:pt x="6302878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6302878" y="0"/>
                  </a:lnTo>
                  <a:cubicBezTo>
                    <a:pt x="6608948" y="0"/>
                    <a:pt x="6856598" y="279415"/>
                    <a:pt x="6856598" y="624744"/>
                  </a:cubicBezTo>
                  <a:cubicBezTo>
                    <a:pt x="6855327" y="968640"/>
                    <a:pt x="6607677" y="1248029"/>
                    <a:pt x="6302878" y="1248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521630" y="8526696"/>
            <a:ext cx="5494363" cy="1000262"/>
            <a:chOff x="0" y="0"/>
            <a:chExt cx="6855328" cy="12480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56598" cy="1248029"/>
            </a:xfrm>
            <a:custGeom>
              <a:avLst/>
              <a:gdLst/>
              <a:ahLst/>
              <a:cxnLst/>
              <a:rect l="l" t="t" r="r" b="b"/>
              <a:pathLst>
                <a:path w="6856598" h="1248029">
                  <a:moveTo>
                    <a:pt x="6302878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6302878" y="0"/>
                  </a:lnTo>
                  <a:cubicBezTo>
                    <a:pt x="6608948" y="0"/>
                    <a:pt x="6856598" y="279415"/>
                    <a:pt x="6856598" y="624744"/>
                  </a:cubicBezTo>
                  <a:cubicBezTo>
                    <a:pt x="6855327" y="968640"/>
                    <a:pt x="6607677" y="1248029"/>
                    <a:pt x="6302878" y="1248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28937" r="22841" b="23728"/>
          <a:stretch/>
        </p:blipFill>
        <p:spPr bwMode="auto">
          <a:xfrm>
            <a:off x="4857825" y="1923896"/>
            <a:ext cx="8794257" cy="66027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12676" r="11793" b="14650"/>
          <a:stretch/>
        </p:blipFill>
        <p:spPr bwMode="auto">
          <a:xfrm>
            <a:off x="-8229600" y="3198938"/>
            <a:ext cx="6248400" cy="459522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-7543801" y="8057331"/>
            <a:ext cx="4468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498B7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內容過多時可進行分頁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705600" y="867288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498B7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不同顏色標示重點</a:t>
            </a:r>
          </a:p>
        </p:txBody>
      </p:sp>
    </p:spTree>
    <p:extLst>
      <p:ext uri="{BB962C8B-B14F-4D97-AF65-F5344CB8AC3E}">
        <p14:creationId xmlns:p14="http://schemas.microsoft.com/office/powerpoint/2010/main" val="25743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7573" y="2152089"/>
            <a:ext cx="7836318" cy="95460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52866" y="2029477"/>
            <a:ext cx="860573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建議事項</a:t>
            </a:r>
            <a:endParaRPr lang="en-US" sz="7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645527" y="3931094"/>
            <a:ext cx="3620408" cy="4911316"/>
            <a:chOff x="672702" y="582091"/>
            <a:chExt cx="7530989" cy="9157335"/>
          </a:xfrm>
        </p:grpSpPr>
        <p:grpSp>
          <p:nvGrpSpPr>
            <p:cNvPr id="11" name="Group 4"/>
            <p:cNvGrpSpPr/>
            <p:nvPr/>
          </p:nvGrpSpPr>
          <p:grpSpPr>
            <a:xfrm>
              <a:off x="672702" y="582091"/>
              <a:ext cx="7530989" cy="9157335"/>
              <a:chOff x="0" y="0"/>
              <a:chExt cx="1516344" cy="1843804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0" y="0"/>
                <a:ext cx="1516344" cy="1843804"/>
              </a:xfrm>
              <a:custGeom>
                <a:avLst/>
                <a:gdLst/>
                <a:ahLst/>
                <a:cxnLst/>
                <a:rect l="l" t="t" r="r" b="b"/>
                <a:pathLst>
                  <a:path w="1516344" h="1843804">
                    <a:moveTo>
                      <a:pt x="1391884" y="1843804"/>
                    </a:moveTo>
                    <a:lnTo>
                      <a:pt x="124460" y="1843804"/>
                    </a:lnTo>
                    <a:cubicBezTo>
                      <a:pt x="55880" y="1843804"/>
                      <a:pt x="0" y="1787924"/>
                      <a:pt x="0" y="17193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91884" y="0"/>
                    </a:lnTo>
                    <a:cubicBezTo>
                      <a:pt x="1460464" y="0"/>
                      <a:pt x="1516344" y="55880"/>
                      <a:pt x="1516344" y="124460"/>
                    </a:cubicBezTo>
                    <a:lnTo>
                      <a:pt x="1516344" y="1719344"/>
                    </a:lnTo>
                    <a:cubicBezTo>
                      <a:pt x="1516344" y="1787924"/>
                      <a:pt x="1460464" y="1843804"/>
                      <a:pt x="1391884" y="1843804"/>
                    </a:cubicBezTo>
                    <a:close/>
                  </a:path>
                </a:pathLst>
              </a:custGeom>
              <a:solidFill>
                <a:srgbClr val="ED6745"/>
              </a:solidFill>
            </p:spPr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79459" y="1128472"/>
              <a:ext cx="563121" cy="1407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275659" y="1038225"/>
              <a:ext cx="321275" cy="321275"/>
            </a:xfrm>
            <a:prstGeom prst="rect">
              <a:avLst/>
            </a:prstGeom>
          </p:spPr>
        </p:pic>
        <p:sp>
          <p:nvSpPr>
            <p:cNvPr id="15" name="AutoShape 14"/>
            <p:cNvSpPr/>
            <p:nvPr/>
          </p:nvSpPr>
          <p:spPr>
            <a:xfrm>
              <a:off x="672702" y="1777708"/>
              <a:ext cx="7530989" cy="0"/>
            </a:xfrm>
            <a:prstGeom prst="line">
              <a:avLst/>
            </a:prstGeom>
            <a:ln w="47625" cap="rnd">
              <a:solidFill>
                <a:srgbClr val="14110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6" name="群組 15"/>
          <p:cNvGrpSpPr/>
          <p:nvPr/>
        </p:nvGrpSpPr>
        <p:grpSpPr>
          <a:xfrm>
            <a:off x="11277600" y="3931094"/>
            <a:ext cx="3620408" cy="4911316"/>
            <a:chOff x="672702" y="582091"/>
            <a:chExt cx="7530989" cy="9157335"/>
          </a:xfrm>
          <a:solidFill>
            <a:srgbClr val="3D4A9A"/>
          </a:solidFill>
        </p:grpSpPr>
        <p:grpSp>
          <p:nvGrpSpPr>
            <p:cNvPr id="17" name="Group 4"/>
            <p:cNvGrpSpPr/>
            <p:nvPr/>
          </p:nvGrpSpPr>
          <p:grpSpPr>
            <a:xfrm>
              <a:off x="672702" y="582091"/>
              <a:ext cx="7530989" cy="9157335"/>
              <a:chOff x="0" y="0"/>
              <a:chExt cx="1516344" cy="1843804"/>
            </a:xfrm>
            <a:grpFill/>
          </p:grpSpPr>
          <p:sp>
            <p:nvSpPr>
              <p:cNvPr id="21" name="Freeform 5"/>
              <p:cNvSpPr/>
              <p:nvPr/>
            </p:nvSpPr>
            <p:spPr>
              <a:xfrm>
                <a:off x="0" y="0"/>
                <a:ext cx="1516344" cy="1843804"/>
              </a:xfrm>
              <a:custGeom>
                <a:avLst/>
                <a:gdLst/>
                <a:ahLst/>
                <a:cxnLst/>
                <a:rect l="l" t="t" r="r" b="b"/>
                <a:pathLst>
                  <a:path w="1516344" h="1843804">
                    <a:moveTo>
                      <a:pt x="1391884" y="1843804"/>
                    </a:moveTo>
                    <a:lnTo>
                      <a:pt x="124460" y="1843804"/>
                    </a:lnTo>
                    <a:cubicBezTo>
                      <a:pt x="55880" y="1843804"/>
                      <a:pt x="0" y="1787924"/>
                      <a:pt x="0" y="17193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91884" y="0"/>
                    </a:lnTo>
                    <a:cubicBezTo>
                      <a:pt x="1460464" y="0"/>
                      <a:pt x="1516344" y="55880"/>
                      <a:pt x="1516344" y="124460"/>
                    </a:cubicBezTo>
                    <a:lnTo>
                      <a:pt x="1516344" y="1719344"/>
                    </a:lnTo>
                    <a:cubicBezTo>
                      <a:pt x="1516344" y="1787924"/>
                      <a:pt x="1460464" y="1843804"/>
                      <a:pt x="1391884" y="1843804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79459" y="1128472"/>
              <a:ext cx="563121" cy="140780"/>
            </a:xfrm>
            <a:prstGeom prst="rect">
              <a:avLst/>
            </a:prstGeom>
            <a:grpFill/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275659" y="1038225"/>
              <a:ext cx="321275" cy="321275"/>
            </a:xfrm>
            <a:prstGeom prst="rect">
              <a:avLst/>
            </a:prstGeom>
            <a:grpFill/>
          </p:spPr>
        </p:pic>
        <p:sp>
          <p:nvSpPr>
            <p:cNvPr id="20" name="AutoShape 14"/>
            <p:cNvSpPr/>
            <p:nvPr/>
          </p:nvSpPr>
          <p:spPr>
            <a:xfrm>
              <a:off x="672702" y="1777708"/>
              <a:ext cx="7530989" cy="0"/>
            </a:xfrm>
            <a:prstGeom prst="line">
              <a:avLst/>
            </a:prstGeom>
            <a:grpFill/>
            <a:ln w="47625" cap="rnd">
              <a:solidFill>
                <a:srgbClr val="1411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2" name="TextBox 8"/>
          <p:cNvSpPr txBox="1"/>
          <p:nvPr/>
        </p:nvSpPr>
        <p:spPr>
          <a:xfrm>
            <a:off x="3645528" y="5735388"/>
            <a:ext cx="36204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注意事項</a:t>
            </a:r>
            <a:endParaRPr lang="en-US" sz="7000" dirty="0">
              <a:solidFill>
                <a:schemeClr val="bg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1277599" y="5735388"/>
            <a:ext cx="36204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參考範本</a:t>
            </a:r>
            <a:endParaRPr lang="en-US" sz="7000" dirty="0">
              <a:solidFill>
                <a:schemeClr val="bg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5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87430" y="2953604"/>
            <a:ext cx="4846143" cy="5618042"/>
            <a:chOff x="0" y="0"/>
            <a:chExt cx="6461524" cy="74907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461524" cy="7490723"/>
              <a:chOff x="0" y="0"/>
              <a:chExt cx="1194396" cy="138464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94396" cy="1384640"/>
              </a:xfrm>
              <a:custGeom>
                <a:avLst/>
                <a:gdLst/>
                <a:ahLst/>
                <a:cxnLst/>
                <a:rect l="l" t="t" r="r" b="b"/>
                <a:pathLst>
                  <a:path w="1194396" h="1384640">
                    <a:moveTo>
                      <a:pt x="1069935" y="1384640"/>
                    </a:moveTo>
                    <a:lnTo>
                      <a:pt x="124460" y="1384640"/>
                    </a:lnTo>
                    <a:cubicBezTo>
                      <a:pt x="55880" y="1384640"/>
                      <a:pt x="0" y="1328760"/>
                      <a:pt x="0" y="1260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69936" y="0"/>
                    </a:lnTo>
                    <a:cubicBezTo>
                      <a:pt x="1138516" y="0"/>
                      <a:pt x="1194396" y="55880"/>
                      <a:pt x="1194396" y="124460"/>
                    </a:cubicBezTo>
                    <a:lnTo>
                      <a:pt x="1194396" y="1260180"/>
                    </a:lnTo>
                    <a:cubicBezTo>
                      <a:pt x="1194396" y="1328760"/>
                      <a:pt x="1138516" y="1384640"/>
                      <a:pt x="1069936" y="138464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</p:sp>
        </p:grpSp>
        <p:sp>
          <p:nvSpPr>
            <p:cNvPr id="7" name="AutoShape 7"/>
            <p:cNvSpPr/>
            <p:nvPr/>
          </p:nvSpPr>
          <p:spPr>
            <a:xfrm>
              <a:off x="0" y="1016467"/>
              <a:ext cx="6461524" cy="0"/>
            </a:xfrm>
            <a:prstGeom prst="line">
              <a:avLst/>
            </a:prstGeom>
            <a:ln w="63500" cap="rnd">
              <a:solidFill>
                <a:srgbClr val="14110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99871" y="295742"/>
              <a:ext cx="466725" cy="466725"/>
            </a:xfrm>
            <a:prstGeom prst="rect">
              <a:avLst/>
            </a:prstGeom>
          </p:spPr>
        </p:pic>
      </p:grpSp>
      <p:sp>
        <p:nvSpPr>
          <p:cNvPr id="9" name="AutoShape 9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909711" y="1074356"/>
            <a:ext cx="8468574" cy="52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zh-TW" altLang="en-US" sz="6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建議</a:t>
            </a:r>
            <a:endParaRPr lang="en-US" sz="6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720929" y="2953604"/>
            <a:ext cx="4846143" cy="5618042"/>
            <a:chOff x="0" y="0"/>
            <a:chExt cx="6461524" cy="74907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6461524" cy="7490723"/>
              <a:chOff x="0" y="0"/>
              <a:chExt cx="1194396" cy="13846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194396" cy="1384640"/>
              </a:xfrm>
              <a:custGeom>
                <a:avLst/>
                <a:gdLst/>
                <a:ahLst/>
                <a:cxnLst/>
                <a:rect l="l" t="t" r="r" b="b"/>
                <a:pathLst>
                  <a:path w="1194396" h="1384640">
                    <a:moveTo>
                      <a:pt x="1069935" y="1384640"/>
                    </a:moveTo>
                    <a:lnTo>
                      <a:pt x="124460" y="1384640"/>
                    </a:lnTo>
                    <a:cubicBezTo>
                      <a:pt x="55880" y="1384640"/>
                      <a:pt x="0" y="1328760"/>
                      <a:pt x="0" y="1260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69936" y="0"/>
                    </a:lnTo>
                    <a:cubicBezTo>
                      <a:pt x="1138516" y="0"/>
                      <a:pt x="1194396" y="55880"/>
                      <a:pt x="1194396" y="124460"/>
                    </a:cubicBezTo>
                    <a:lnTo>
                      <a:pt x="1194396" y="1260180"/>
                    </a:lnTo>
                    <a:cubicBezTo>
                      <a:pt x="1194396" y="1328760"/>
                      <a:pt x="1138516" y="1384640"/>
                      <a:pt x="1069936" y="138464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</p:sp>
        </p:grpSp>
        <p:sp>
          <p:nvSpPr>
            <p:cNvPr id="14" name="AutoShape 14"/>
            <p:cNvSpPr/>
            <p:nvPr/>
          </p:nvSpPr>
          <p:spPr>
            <a:xfrm>
              <a:off x="0" y="1016467"/>
              <a:ext cx="6461524" cy="0"/>
            </a:xfrm>
            <a:prstGeom prst="line">
              <a:avLst/>
            </a:prstGeom>
            <a:ln w="63500" cap="rnd">
              <a:solidFill>
                <a:srgbClr val="14110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99871" y="295742"/>
              <a:ext cx="466725" cy="466725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154428" y="2953604"/>
            <a:ext cx="4846143" cy="5618042"/>
            <a:chOff x="0" y="0"/>
            <a:chExt cx="6461524" cy="74907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6461524" cy="7490723"/>
              <a:chOff x="0" y="0"/>
              <a:chExt cx="1194396" cy="138464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94396" cy="1384640"/>
              </a:xfrm>
              <a:custGeom>
                <a:avLst/>
                <a:gdLst/>
                <a:ahLst/>
                <a:cxnLst/>
                <a:rect l="l" t="t" r="r" b="b"/>
                <a:pathLst>
                  <a:path w="1194396" h="1384640">
                    <a:moveTo>
                      <a:pt x="1069935" y="1384640"/>
                    </a:moveTo>
                    <a:lnTo>
                      <a:pt x="124460" y="1384640"/>
                    </a:lnTo>
                    <a:cubicBezTo>
                      <a:pt x="55880" y="1384640"/>
                      <a:pt x="0" y="1328760"/>
                      <a:pt x="0" y="1260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69936" y="0"/>
                    </a:lnTo>
                    <a:cubicBezTo>
                      <a:pt x="1138516" y="0"/>
                      <a:pt x="1194396" y="55880"/>
                      <a:pt x="1194396" y="124460"/>
                    </a:cubicBezTo>
                    <a:lnTo>
                      <a:pt x="1194396" y="1260180"/>
                    </a:lnTo>
                    <a:cubicBezTo>
                      <a:pt x="1194396" y="1328760"/>
                      <a:pt x="1138516" y="1384640"/>
                      <a:pt x="1069936" y="138464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9" name="AutoShape 19"/>
            <p:cNvSpPr/>
            <p:nvPr/>
          </p:nvSpPr>
          <p:spPr>
            <a:xfrm>
              <a:off x="0" y="1016467"/>
              <a:ext cx="6461524" cy="0"/>
            </a:xfrm>
            <a:prstGeom prst="line">
              <a:avLst/>
            </a:prstGeom>
            <a:ln w="63500" cap="rnd">
              <a:solidFill>
                <a:srgbClr val="14110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99871" y="295742"/>
              <a:ext cx="466725" cy="466725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1204948" y="5224716"/>
            <a:ext cx="4818773" cy="18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建議簡報總頁數</a:t>
            </a:r>
            <a:endParaRPr lang="en-US" altLang="zh-TW" sz="4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不超過</a:t>
            </a:r>
            <a:r>
              <a:rPr lang="en-US" altLang="zh-TW" sz="4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15</a:t>
            </a: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頁</a:t>
            </a:r>
            <a:endParaRPr lang="en-US" altLang="zh-TW" sz="4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69263" y="5172457"/>
            <a:ext cx="27494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標題</a:t>
            </a:r>
            <a:r>
              <a:rPr lang="en-US" altLang="zh-TW" sz="4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40</a:t>
            </a: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以上</a:t>
            </a:r>
            <a:endParaRPr lang="en-US" altLang="zh-TW" sz="4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內文</a:t>
            </a:r>
            <a:r>
              <a:rPr lang="en-US" altLang="zh-TW" sz="4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24</a:t>
            </a: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以上</a:t>
            </a:r>
            <a:endParaRPr lang="en-US" altLang="zh-TW" sz="4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041716" y="5871366"/>
            <a:ext cx="5061001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479"/>
              </a:lnSpc>
            </a:pP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標題字數</a:t>
            </a:r>
            <a:r>
              <a:rPr lang="en-US" altLang="zh-TW" sz="4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7</a:t>
            </a:r>
            <a:r>
              <a:rPr lang="en-US" altLang="zh-TW" sz="4000" b="1" dirty="0">
                <a:solidFill>
                  <a:srgbClr val="ED6745"/>
                </a:solidFill>
              </a:rPr>
              <a:t>±</a:t>
            </a:r>
            <a:r>
              <a:rPr lang="en-US" altLang="zh-TW" sz="4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2</a:t>
            </a:r>
            <a:r>
              <a:rPr lang="zh-TW" altLang="en-US" sz="4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之間最佳</a:t>
            </a:r>
            <a:endParaRPr lang="en-US" altLang="zh-TW" sz="4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624258" y="3042392"/>
            <a:ext cx="303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頁數建議</a:t>
            </a:r>
            <a:endParaRPr lang="en-US" altLang="zh-TW" sz="32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057757" y="3042392"/>
            <a:ext cx="303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字型大小</a:t>
            </a:r>
            <a:endParaRPr lang="en-US" altLang="zh-TW" sz="32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467188" y="3019712"/>
            <a:ext cx="303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字數建議</a:t>
            </a:r>
            <a:endParaRPr lang="en-US" altLang="zh-TW" sz="32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705099" y="4358670"/>
            <a:ext cx="1287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這是</a:t>
            </a:r>
            <a:r>
              <a:rPr lang="en-US" altLang="zh-TW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24</a:t>
            </a:r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號字</a:t>
            </a:r>
            <a:endParaRPr lang="en-US" altLang="zh-TW" sz="2400" dirty="0">
              <a:solidFill>
                <a:srgbClr val="3D4A9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ctr"/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這是</a:t>
            </a:r>
            <a:r>
              <a:rPr lang="en-US" altLang="zh-TW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24</a:t>
            </a:r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號字</a:t>
            </a:r>
            <a:endParaRPr lang="en-US" altLang="zh-TW" sz="2400" dirty="0">
              <a:solidFill>
                <a:srgbClr val="3D4A9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ctr"/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這是</a:t>
            </a:r>
            <a:r>
              <a:rPr lang="en-US" altLang="zh-TW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24</a:t>
            </a:r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號字</a:t>
            </a:r>
            <a:endParaRPr lang="en-US" altLang="zh-TW" sz="2400" dirty="0">
              <a:solidFill>
                <a:srgbClr val="3D4A9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ctr"/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這是</a:t>
            </a:r>
            <a:r>
              <a:rPr lang="en-US" altLang="zh-TW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24</a:t>
            </a:r>
            <a:r>
              <a:rPr lang="zh-TW" altLang="en-US" sz="24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號字</a:t>
            </a:r>
            <a:endParaRPr lang="zh-TW" altLang="en-US" sz="2400" dirty="0">
              <a:solidFill>
                <a:srgbClr val="ED674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EEA689F-FC20-467C-ADD4-7BF93B770086}"/>
              </a:ext>
            </a:extLst>
          </p:cNvPr>
          <p:cNvSpPr txBox="1"/>
          <p:nvPr/>
        </p:nvSpPr>
        <p:spPr>
          <a:xfrm>
            <a:off x="2729680" y="825956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ED674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這是</a:t>
            </a:r>
            <a:r>
              <a:rPr lang="en-US" altLang="zh-TW" sz="4000" dirty="0">
                <a:solidFill>
                  <a:srgbClr val="ED674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40</a:t>
            </a:r>
            <a:r>
              <a:rPr lang="zh-TW" altLang="en-US" sz="4000" dirty="0">
                <a:solidFill>
                  <a:srgbClr val="ED674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號字</a:t>
            </a:r>
          </a:p>
        </p:txBody>
      </p:sp>
    </p:spTree>
    <p:extLst>
      <p:ext uri="{BB962C8B-B14F-4D97-AF65-F5344CB8AC3E}">
        <p14:creationId xmlns:p14="http://schemas.microsoft.com/office/powerpoint/2010/main" val="2004422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2702" y="582091"/>
            <a:ext cx="7530989" cy="9157335"/>
            <a:chOff x="0" y="0"/>
            <a:chExt cx="1516344" cy="18438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solidFill>
              <a:srgbClr val="498B71"/>
            </a:solidFill>
          </p:spPr>
        </p: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/>
          <a:stretch/>
        </p:blipFill>
        <p:spPr>
          <a:xfrm>
            <a:off x="-609600" y="2400300"/>
            <a:ext cx="8998864" cy="72426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75659" y="1038225"/>
            <a:ext cx="321275" cy="321275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72702" y="1777708"/>
            <a:ext cx="7530989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9829800" y="2552700"/>
            <a:ext cx="6765758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endParaRPr lang="en-US" altLang="zh-TW" sz="7000" dirty="0">
              <a:solidFill>
                <a:srgbClr val="3D4A9A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>
              <a:lnSpc>
                <a:spcPts val="8399"/>
              </a:lnSpc>
              <a:buFont typeface="Arial" panose="020B0604020202020204" pitchFamily="34" charset="0"/>
              <a:buChar char="•"/>
            </a:pPr>
            <a:r>
              <a:rPr lang="zh-TW" altLang="en-US" sz="7000" dirty="0">
                <a:solidFill>
                  <a:srgbClr val="498B7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善用項目符號產生層次</a:t>
            </a:r>
            <a:endParaRPr lang="en-US" altLang="zh-TW" sz="7000" dirty="0">
              <a:solidFill>
                <a:srgbClr val="498B7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>
              <a:lnSpc>
                <a:spcPts val="8399"/>
              </a:lnSpc>
              <a:buFont typeface="Arial" panose="020B0604020202020204" pitchFamily="34" charset="0"/>
              <a:buChar char="•"/>
            </a:pPr>
            <a:r>
              <a:rPr lang="zh-TW" altLang="en-US" sz="7000" dirty="0">
                <a:solidFill>
                  <a:srgbClr val="498B7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圖文並茂</a:t>
            </a:r>
            <a:endParaRPr lang="en-US" sz="7000" dirty="0">
              <a:solidFill>
                <a:srgbClr val="498B7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2702" y="582091"/>
            <a:ext cx="7530989" cy="9157335"/>
            <a:chOff x="0" y="0"/>
            <a:chExt cx="1516344" cy="18438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solidFill>
              <a:srgbClr val="FAB61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672702" y="1777708"/>
            <a:ext cx="7530989" cy="12992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3"/>
          <p:cNvSpPr txBox="1"/>
          <p:nvPr/>
        </p:nvSpPr>
        <p:spPr>
          <a:xfrm>
            <a:off x="9848905" y="3006322"/>
            <a:ext cx="6765758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rgbClr val="FAB610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切忌</a:t>
            </a:r>
            <a:endParaRPr lang="en-US" altLang="zh-TW" sz="7000" dirty="0">
              <a:solidFill>
                <a:srgbClr val="FAB610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 algn="ctr">
              <a:lnSpc>
                <a:spcPts val="8399"/>
              </a:lnSpc>
              <a:buFont typeface="Wingdings 2" panose="05020102010507070707" pitchFamily="18" charset="2"/>
              <a:buChar char="O"/>
            </a:pPr>
            <a:r>
              <a:rPr lang="zh-TW" altLang="en-US" sz="7000" dirty="0">
                <a:solidFill>
                  <a:srgbClr val="FAB610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字數過多</a:t>
            </a:r>
            <a:endParaRPr lang="en-US" altLang="zh-TW" sz="7000" dirty="0">
              <a:solidFill>
                <a:srgbClr val="FAB610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 algn="ctr">
              <a:lnSpc>
                <a:spcPts val="8399"/>
              </a:lnSpc>
              <a:buFont typeface="Wingdings 2" panose="05020102010507070707" pitchFamily="18" charset="2"/>
              <a:buChar char="O"/>
            </a:pPr>
            <a:r>
              <a:rPr lang="zh-TW" altLang="en-US" sz="7000" dirty="0">
                <a:solidFill>
                  <a:srgbClr val="FAB610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顏色過多</a:t>
            </a:r>
            <a:endParaRPr lang="en-US" altLang="zh-TW" sz="7000" dirty="0">
              <a:solidFill>
                <a:srgbClr val="FAB610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 algn="ctr">
              <a:lnSpc>
                <a:spcPts val="8399"/>
              </a:lnSpc>
              <a:buFont typeface="Wingdings 2" panose="05020102010507070707" pitchFamily="18" charset="2"/>
              <a:buChar char="O"/>
            </a:pPr>
            <a:r>
              <a:rPr lang="zh-TW" altLang="en-US" sz="7000" dirty="0">
                <a:solidFill>
                  <a:srgbClr val="FAB610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動畫過多</a:t>
            </a:r>
            <a:endParaRPr lang="en-US" sz="7000" dirty="0">
              <a:solidFill>
                <a:srgbClr val="FAB610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5"/>
          <a:stretch/>
        </p:blipFill>
        <p:spPr>
          <a:xfrm>
            <a:off x="28121" y="1943099"/>
            <a:ext cx="8820150" cy="76104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3447687" y="4318429"/>
            <a:ext cx="3371466" cy="33714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B61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79459" y="8032036"/>
            <a:ext cx="3371466" cy="807164"/>
            <a:chOff x="0" y="0"/>
            <a:chExt cx="5212929" cy="1248029"/>
          </a:xfrm>
          <a:solidFill>
            <a:srgbClr val="F6F6F6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4198" cy="1248029"/>
            </a:xfrm>
            <a:custGeom>
              <a:avLst/>
              <a:gdLst/>
              <a:ahLst/>
              <a:cxnLst/>
              <a:rect l="l" t="t" r="r" b="b"/>
              <a:pathLst>
                <a:path w="5214198" h="1248029">
                  <a:moveTo>
                    <a:pt x="4660479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4660479" y="0"/>
                  </a:lnTo>
                  <a:cubicBezTo>
                    <a:pt x="4966548" y="0"/>
                    <a:pt x="5214198" y="279415"/>
                    <a:pt x="5214198" y="624744"/>
                  </a:cubicBezTo>
                  <a:cubicBezTo>
                    <a:pt x="5212929" y="968640"/>
                    <a:pt x="4965279" y="1248029"/>
                    <a:pt x="4660479" y="124802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5335261" y="4329510"/>
            <a:ext cx="3371466" cy="3371466"/>
            <a:chOff x="0" y="0"/>
            <a:chExt cx="6350000" cy="6350000"/>
          </a:xfrm>
          <a:solidFill>
            <a:srgbClr val="2792D6"/>
          </a:solidFill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5"/>
          <p:cNvGrpSpPr/>
          <p:nvPr/>
        </p:nvGrpSpPr>
        <p:grpSpPr>
          <a:xfrm>
            <a:off x="5335261" y="8032036"/>
            <a:ext cx="3371466" cy="807164"/>
            <a:chOff x="0" y="0"/>
            <a:chExt cx="5212929" cy="1248029"/>
          </a:xfrm>
          <a:solidFill>
            <a:srgbClr val="F6F6F6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14198" cy="1248029"/>
            </a:xfrm>
            <a:custGeom>
              <a:avLst/>
              <a:gdLst/>
              <a:ahLst/>
              <a:cxnLst/>
              <a:rect l="l" t="t" r="r" b="b"/>
              <a:pathLst>
                <a:path w="5214198" h="1248029">
                  <a:moveTo>
                    <a:pt x="4660479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4660479" y="0"/>
                  </a:lnTo>
                  <a:cubicBezTo>
                    <a:pt x="4966548" y="0"/>
                    <a:pt x="5214198" y="279415"/>
                    <a:pt x="5214198" y="624744"/>
                  </a:cubicBezTo>
                  <a:cubicBezTo>
                    <a:pt x="5212929" y="968640"/>
                    <a:pt x="4965279" y="1248029"/>
                    <a:pt x="4660479" y="124802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7" name="Group 17"/>
          <p:cNvGrpSpPr/>
          <p:nvPr/>
        </p:nvGrpSpPr>
        <p:grpSpPr>
          <a:xfrm>
            <a:off x="9391064" y="4329510"/>
            <a:ext cx="3371466" cy="337146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D4A9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391064" y="8032036"/>
            <a:ext cx="3371466" cy="807164"/>
            <a:chOff x="0" y="0"/>
            <a:chExt cx="5212929" cy="1248029"/>
          </a:xfrm>
          <a:solidFill>
            <a:srgbClr val="F6F6F6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5214198" cy="1248029"/>
            </a:xfrm>
            <a:custGeom>
              <a:avLst/>
              <a:gdLst/>
              <a:ahLst/>
              <a:cxnLst/>
              <a:rect l="l" t="t" r="r" b="b"/>
              <a:pathLst>
                <a:path w="5214198" h="1248029">
                  <a:moveTo>
                    <a:pt x="4660479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4660479" y="0"/>
                  </a:lnTo>
                  <a:cubicBezTo>
                    <a:pt x="4966548" y="0"/>
                    <a:pt x="5214198" y="279415"/>
                    <a:pt x="5214198" y="624744"/>
                  </a:cubicBezTo>
                  <a:cubicBezTo>
                    <a:pt x="5212929" y="968640"/>
                    <a:pt x="4965279" y="1248029"/>
                    <a:pt x="4660479" y="124802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3" name="Group 23"/>
          <p:cNvGrpSpPr/>
          <p:nvPr/>
        </p:nvGrpSpPr>
        <p:grpSpPr>
          <a:xfrm>
            <a:off x="1295400" y="4305300"/>
            <a:ext cx="3371466" cy="3371466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674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3446866" y="8032036"/>
            <a:ext cx="3371466" cy="807164"/>
            <a:chOff x="0" y="0"/>
            <a:chExt cx="5212929" cy="1248029"/>
          </a:xfrm>
          <a:solidFill>
            <a:srgbClr val="F6F6F6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14198" cy="1248029"/>
            </a:xfrm>
            <a:custGeom>
              <a:avLst/>
              <a:gdLst/>
              <a:ahLst/>
              <a:cxnLst/>
              <a:rect l="l" t="t" r="r" b="b"/>
              <a:pathLst>
                <a:path w="5214198" h="1248029">
                  <a:moveTo>
                    <a:pt x="4660479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4660479" y="0"/>
                  </a:lnTo>
                  <a:cubicBezTo>
                    <a:pt x="4966548" y="0"/>
                    <a:pt x="5214198" y="279415"/>
                    <a:pt x="5214198" y="624744"/>
                  </a:cubicBezTo>
                  <a:cubicBezTo>
                    <a:pt x="5212929" y="968640"/>
                    <a:pt x="4965279" y="1248029"/>
                    <a:pt x="4660479" y="124802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09838" y="649631"/>
            <a:ext cx="7836318" cy="954606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431120" y="649875"/>
            <a:ext cx="8605731" cy="99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zh-TW" altLang="en-US" sz="6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範本</a:t>
            </a:r>
            <a:endParaRPr lang="en-US" sz="6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48274" y="4686300"/>
            <a:ext cx="2795125" cy="2795115"/>
            <a:chOff x="0" y="0"/>
            <a:chExt cx="3144134" cy="3144122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3144134" cy="3144122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33" name="圖片 32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17" t="9509" r="10219" b="10628"/>
          <a:stretch/>
        </p:blipFill>
        <p:spPr>
          <a:xfrm>
            <a:off x="1371600" y="4381499"/>
            <a:ext cx="3200400" cy="3200401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9507840" y="4433138"/>
            <a:ext cx="3142061" cy="3142049"/>
            <a:chOff x="0" y="0"/>
            <a:chExt cx="6350000" cy="6349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4" name="圖片 33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97" y="4110243"/>
            <a:ext cx="3810000" cy="3810000"/>
          </a:xfrm>
          <a:prstGeom prst="rect">
            <a:avLst/>
          </a:prstGeom>
        </p:spPr>
      </p:pic>
      <p:pic>
        <p:nvPicPr>
          <p:cNvPr id="35" name="圖片 34">
            <a:hlinkClick r:id="rId11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47" t="19302" r="28340" b="43373"/>
          <a:stretch/>
        </p:blipFill>
        <p:spPr>
          <a:xfrm>
            <a:off x="13903942" y="4880326"/>
            <a:ext cx="2438400" cy="2286000"/>
          </a:xfrm>
          <a:prstGeom prst="rect">
            <a:avLst/>
          </a:prstGeom>
        </p:spPr>
      </p:pic>
      <p:sp>
        <p:nvSpPr>
          <p:cNvPr id="38" name="文字方塊 37"/>
          <p:cNvSpPr txBox="1"/>
          <p:nvPr/>
        </p:nvSpPr>
        <p:spPr>
          <a:xfrm>
            <a:off x="1548274" y="8115300"/>
            <a:ext cx="279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Pinterest</a:t>
            </a:r>
            <a:endParaRPr lang="zh-TW" altLang="en-US" sz="3600" dirty="0">
              <a:solidFill>
                <a:srgbClr val="FF0000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623431" y="8112452"/>
            <a:ext cx="279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rgbClr val="06BBCE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Canva</a:t>
            </a:r>
            <a:endParaRPr lang="zh-TW" altLang="en-US" sz="3600" dirty="0">
              <a:solidFill>
                <a:srgbClr val="06BBCE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9679234" y="8112452"/>
            <a:ext cx="279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HiSlide</a:t>
            </a:r>
            <a:endParaRPr lang="zh-TW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13735446" y="8089185"/>
            <a:ext cx="279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rgbClr val="FAB610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Freepiker</a:t>
            </a:r>
            <a:endParaRPr lang="zh-TW" altLang="en-US" sz="3600" dirty="0">
              <a:solidFill>
                <a:srgbClr val="FAB610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pic>
        <p:nvPicPr>
          <p:cNvPr id="13" name="圖片 12">
            <a:hlinkClick r:id="rId15"/>
            <a:extLst>
              <a:ext uri="{FF2B5EF4-FFF2-40B4-BE49-F238E27FC236}">
                <a16:creationId xmlns:a16="http://schemas.microsoft.com/office/drawing/2014/main" id="{5ED9465E-6D6D-4FDD-B9C8-82EDAC5BA49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14" b="92698" l="10000" r="90000">
                        <a14:foregroundMark x1="50750" y1="5873" x2="50750" y2="5873"/>
                        <a14:foregroundMark x1="53417" y1="92698" x2="53417" y2="92698"/>
                        <a14:foregroundMark x1="43000" y1="50952" x2="43000" y2="50952"/>
                        <a14:foregroundMark x1="64833" y1="52063" x2="64833" y2="52063"/>
                        <a14:foregroundMark x1="35167" y1="40159" x2="35167" y2="40159"/>
                        <a14:foregroundMark x1="39083" y1="39048" x2="39083" y2="39048"/>
                        <a14:foregroundMark x1="40333" y1="41111" x2="40333" y2="41111"/>
                        <a14:foregroundMark x1="39833" y1="44127" x2="34000" y2="52063"/>
                        <a14:foregroundMark x1="34000" y1="52063" x2="40667" y2="54127"/>
                        <a14:foregroundMark x1="40667" y1="54127" x2="46333" y2="46508"/>
                        <a14:foregroundMark x1="46333" y1="46508" x2="52833" y2="53810"/>
                        <a14:foregroundMark x1="52833" y1="53810" x2="67583" y2="49365"/>
                        <a14:foregroundMark x1="67583" y1="49365" x2="61333" y2="56032"/>
                        <a14:foregroundMark x1="61333" y1="56032" x2="68500" y2="51270"/>
                        <a14:foregroundMark x1="68500" y1="51270" x2="68750" y2="51429"/>
                        <a14:foregroundMark x1="38583" y1="38095" x2="32917" y2="46508"/>
                        <a14:foregroundMark x1="32917" y1="46508" x2="35917" y2="58730"/>
                        <a14:foregroundMark x1="35917" y1="58730" x2="41333" y2="50476"/>
                        <a14:foregroundMark x1="41333" y1="50476" x2="45583" y2="60000"/>
                        <a14:foregroundMark x1="45583" y1="60000" x2="51333" y2="46508"/>
                        <a14:foregroundMark x1="51333" y1="46508" x2="57667" y2="48889"/>
                        <a14:foregroundMark x1="57667" y1="48889" x2="60667" y2="48095"/>
                        <a14:foregroundMark x1="59667" y1="47460" x2="59083" y2="46508"/>
                        <a14:foregroundMark x1="59917" y1="46984" x2="60417" y2="44603"/>
                        <a14:foregroundMark x1="43000" y1="55397" x2="44833" y2="53968"/>
                        <a14:foregroundMark x1="45833" y1="53016" x2="45083" y2="54921"/>
                        <a14:foregroundMark x1="34083" y1="59365" x2="32583" y2="52063"/>
                        <a14:foregroundMark x1="33833" y1="56032" x2="33833" y2="5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58" r="23959"/>
          <a:stretch/>
        </p:blipFill>
        <p:spPr>
          <a:xfrm>
            <a:off x="5335261" y="4307880"/>
            <a:ext cx="3387625" cy="3414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705099" y="3250674"/>
            <a:ext cx="12877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把握時間 注意格式</a:t>
            </a:r>
            <a:br>
              <a:rPr lang="en-US" altLang="zh-TW" sz="80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</a:br>
            <a:r>
              <a:rPr lang="zh-TW" altLang="en-US" sz="8000" dirty="0">
                <a:solidFill>
                  <a:srgbClr val="3D4A9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充份練習 培養默契</a:t>
            </a:r>
            <a:endParaRPr lang="en-US" altLang="zh-TW" sz="8000" dirty="0">
              <a:solidFill>
                <a:srgbClr val="3D4A9A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ctr"/>
            <a:endParaRPr lang="en-US" altLang="zh-TW" sz="4000" dirty="0">
              <a:solidFill>
                <a:srgbClr val="3D4A9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algn="ctr"/>
            <a:r>
              <a:rPr lang="zh-TW" altLang="en-US" sz="11500" dirty="0">
                <a:solidFill>
                  <a:srgbClr val="ED674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加油</a:t>
            </a:r>
            <a:r>
              <a:rPr lang="en-US" altLang="zh-TW" sz="11500" dirty="0">
                <a:solidFill>
                  <a:srgbClr val="ED674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!</a:t>
            </a:r>
            <a:endParaRPr lang="zh-TW" altLang="en-US" sz="11500" dirty="0">
              <a:solidFill>
                <a:srgbClr val="ED674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92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4822990" y="606399"/>
            <a:ext cx="860573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目錄</a:t>
            </a:r>
            <a:endParaRPr lang="en-US" sz="7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209800" y="2476500"/>
            <a:ext cx="10287000" cy="5323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1.</a:t>
            </a:r>
            <a:r>
              <a:rPr lang="zh-TW" altLang="en-US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8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封面與目錄</a:t>
            </a:r>
            <a:endParaRPr lang="en-US" altLang="zh-TW" sz="8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2.</a:t>
            </a:r>
            <a:r>
              <a:rPr lang="zh-TW" altLang="en-US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8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大綱與版面</a:t>
            </a:r>
            <a:endParaRPr lang="en-US" altLang="zh-TW" sz="8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3.</a:t>
            </a:r>
            <a:r>
              <a:rPr lang="zh-TW" altLang="en-US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8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建議事項</a:t>
            </a:r>
            <a:endParaRPr lang="en-US" sz="8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3796667"/>
            <a:ext cx="5945269" cy="5945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7572" y="2152089"/>
            <a:ext cx="8444627" cy="95460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52866" y="2029477"/>
            <a:ext cx="860573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封面與目錄</a:t>
            </a:r>
            <a:endParaRPr lang="en-US" sz="7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grpSp>
        <p:nvGrpSpPr>
          <p:cNvPr id="11" name="Group 4"/>
          <p:cNvGrpSpPr/>
          <p:nvPr/>
        </p:nvGrpSpPr>
        <p:grpSpPr>
          <a:xfrm>
            <a:off x="3645527" y="3931094"/>
            <a:ext cx="3620408" cy="4911316"/>
            <a:chOff x="0" y="0"/>
            <a:chExt cx="1516344" cy="1843804"/>
          </a:xfrm>
        </p:grpSpPr>
        <p:sp>
          <p:nvSpPr>
            <p:cNvPr id="12" name="Freeform 5">
              <a:hlinkClick r:id="rId4" action="ppaction://hlinksldjump"/>
            </p:cNvPr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solidFill>
              <a:srgbClr val="ED6745"/>
            </a:solidFill>
          </p:spPr>
          <p:txBody>
            <a:bodyPr/>
            <a:lstStyle/>
            <a:p>
              <a:endParaRPr lang="zh-TW" alt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37216" y="4224132"/>
            <a:ext cx="270712" cy="75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19798" y="4175730"/>
            <a:ext cx="154448" cy="172308"/>
          </a:xfrm>
          <a:prstGeom prst="rect">
            <a:avLst/>
          </a:prstGeom>
        </p:spPr>
      </p:pic>
      <p:sp>
        <p:nvSpPr>
          <p:cNvPr id="15" name="AutoShape 14"/>
          <p:cNvSpPr/>
          <p:nvPr/>
        </p:nvSpPr>
        <p:spPr>
          <a:xfrm>
            <a:off x="3645527" y="4572334"/>
            <a:ext cx="3620408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4"/>
          <p:cNvGrpSpPr/>
          <p:nvPr/>
        </p:nvGrpSpPr>
        <p:grpSpPr>
          <a:xfrm>
            <a:off x="11277600" y="3931094"/>
            <a:ext cx="3620408" cy="4911316"/>
            <a:chOff x="0" y="0"/>
            <a:chExt cx="1516344" cy="1843804"/>
          </a:xfrm>
          <a:solidFill>
            <a:srgbClr val="3D4A9A"/>
          </a:solidFill>
        </p:grpSpPr>
        <p:sp>
          <p:nvSpPr>
            <p:cNvPr id="21" name="Freeform 5">
              <a:hlinkClick r:id="rId9" action="ppaction://hlinksldjump"/>
            </p:cNvPr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</p:grpSp>
      <p:pic>
        <p:nvPicPr>
          <p:cNvPr id="1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69289" y="4224132"/>
            <a:ext cx="270712" cy="75504"/>
          </a:xfrm>
          <a:prstGeom prst="rect">
            <a:avLst/>
          </a:prstGeom>
          <a:solidFill>
            <a:srgbClr val="3D4A9A"/>
          </a:solidFill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51871" y="4175730"/>
            <a:ext cx="154448" cy="172308"/>
          </a:xfrm>
          <a:prstGeom prst="rect">
            <a:avLst/>
          </a:prstGeom>
          <a:solidFill>
            <a:srgbClr val="3D4A9A"/>
          </a:solidFill>
        </p:spPr>
      </p:pic>
      <p:sp>
        <p:nvSpPr>
          <p:cNvPr id="20" name="AutoShape 14"/>
          <p:cNvSpPr/>
          <p:nvPr/>
        </p:nvSpPr>
        <p:spPr>
          <a:xfrm>
            <a:off x="11277600" y="4572334"/>
            <a:ext cx="3620408" cy="0"/>
          </a:xfrm>
          <a:prstGeom prst="line">
            <a:avLst/>
          </a:prstGeom>
          <a:solidFill>
            <a:srgbClr val="3D4A9A"/>
          </a:solidFill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8"/>
          <p:cNvSpPr txBox="1"/>
          <p:nvPr/>
        </p:nvSpPr>
        <p:spPr>
          <a:xfrm>
            <a:off x="3645528" y="5735388"/>
            <a:ext cx="36204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封面</a:t>
            </a:r>
            <a:endParaRPr lang="en-US" sz="7000" dirty="0">
              <a:solidFill>
                <a:schemeClr val="bg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1277599" y="5735388"/>
            <a:ext cx="36204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目錄</a:t>
            </a:r>
            <a:endParaRPr lang="en-US" sz="7000" dirty="0">
              <a:solidFill>
                <a:schemeClr val="bg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3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2702" y="582091"/>
            <a:ext cx="7530989" cy="9157335"/>
            <a:chOff x="0" y="0"/>
            <a:chExt cx="1516344" cy="18438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solidFill>
              <a:srgbClr val="ED674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69400" y="8244870"/>
            <a:ext cx="676949" cy="67694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99784" y="2605088"/>
            <a:ext cx="5076825" cy="507682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6553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72506" y="2777819"/>
            <a:ext cx="4731382" cy="4731363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75659" y="1038225"/>
            <a:ext cx="321275" cy="321275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72702" y="1777708"/>
            <a:ext cx="7530989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文字方塊 14"/>
          <p:cNvSpPr txBox="1"/>
          <p:nvPr/>
        </p:nvSpPr>
        <p:spPr>
          <a:xfrm>
            <a:off x="2895600" y="7798626"/>
            <a:ext cx="2770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班級：０００</a:t>
            </a:r>
            <a:endParaRPr lang="en-US" altLang="zh-TW" sz="32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r>
              <a:rPr lang="zh-TW" altLang="en-US" sz="3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學生：ＸＸＸ</a:t>
            </a:r>
            <a:endParaRPr lang="en-US" altLang="zh-TW" sz="32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r>
              <a:rPr lang="zh-TW" altLang="en-US" sz="3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老師：ＯＯＯ</a:t>
            </a:r>
          </a:p>
        </p:txBody>
      </p:sp>
      <p:sp>
        <p:nvSpPr>
          <p:cNvPr id="16" name="直線圖說文字 2 15"/>
          <p:cNvSpPr/>
          <p:nvPr/>
        </p:nvSpPr>
        <p:spPr>
          <a:xfrm>
            <a:off x="8864203" y="3162300"/>
            <a:ext cx="8356997" cy="2543170"/>
          </a:xfrm>
          <a:prstGeom prst="borderCallout2">
            <a:avLst>
              <a:gd name="adj1" fmla="val 104908"/>
              <a:gd name="adj2" fmla="val 8446"/>
              <a:gd name="adj3" fmla="val 149996"/>
              <a:gd name="adj4" fmla="val 8409"/>
              <a:gd name="adj5" fmla="val 211301"/>
              <a:gd name="adj6" fmla="val -38778"/>
            </a:avLst>
          </a:prstGeom>
          <a:solidFill>
            <a:srgbClr val="3D4A9A"/>
          </a:solidFill>
          <a:ln w="57150">
            <a:solidFill>
              <a:srgbClr val="3D4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239250" y="3356667"/>
            <a:ext cx="8001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報告者的班級</a:t>
            </a:r>
            <a:r>
              <a:rPr lang="en-US" altLang="zh-TW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/</a:t>
            </a:r>
            <a:r>
              <a:rPr lang="zh-TW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姓名</a:t>
            </a:r>
            <a:endParaRPr lang="en-US" altLang="zh-TW" sz="7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>
              <a:lnSpc>
                <a:spcPts val="8400"/>
              </a:lnSpc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指導教師</a:t>
            </a:r>
            <a:endParaRPr lang="en-US" altLang="zh-TW" sz="7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1CD39A3-7413-4343-B427-19A784F946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062" y="5511103"/>
            <a:ext cx="3490175" cy="4600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600" y="-342900"/>
            <a:ext cx="18897600" cy="11049000"/>
            <a:chOff x="0" y="0"/>
            <a:chExt cx="3424251" cy="18361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36148"/>
            </a:xfrm>
            <a:custGeom>
              <a:avLst/>
              <a:gdLst/>
              <a:ahLst/>
              <a:cxnLst/>
              <a:rect l="l" t="t" r="r" b="b"/>
              <a:pathLst>
                <a:path w="3424251" h="1836148">
                  <a:moveTo>
                    <a:pt x="3299791" y="1836148"/>
                  </a:moveTo>
                  <a:lnTo>
                    <a:pt x="124460" y="1836148"/>
                  </a:lnTo>
                  <a:cubicBezTo>
                    <a:pt x="55880" y="1836148"/>
                    <a:pt x="0" y="1780267"/>
                    <a:pt x="0" y="1711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1688"/>
                  </a:lnTo>
                  <a:cubicBezTo>
                    <a:pt x="3424251" y="1780268"/>
                    <a:pt x="3368372" y="1836148"/>
                    <a:pt x="3299792" y="18361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文字方塊 10"/>
          <p:cNvSpPr txBox="1"/>
          <p:nvPr/>
        </p:nvSpPr>
        <p:spPr>
          <a:xfrm>
            <a:off x="2095499" y="1214688"/>
            <a:ext cx="140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rgbClr val="C30D23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興南國中</a:t>
            </a:r>
            <a:r>
              <a:rPr lang="en-US" altLang="zh-TW" sz="7200" dirty="0">
                <a:solidFill>
                  <a:srgbClr val="C30D23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110</a:t>
            </a:r>
            <a:r>
              <a:rPr lang="zh-TW" altLang="en-US" sz="7200" dirty="0">
                <a:solidFill>
                  <a:srgbClr val="C30D23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學年度閱讀專題競賽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5448300"/>
            <a:ext cx="3490175" cy="460005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095499" y="7748326"/>
            <a:ext cx="7884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報告者：ＯＯＯ</a:t>
            </a:r>
            <a:endParaRPr lang="en-US" altLang="zh-TW" sz="44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r>
              <a:rPr lang="zh-TW" altLang="en-US" sz="44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指導老師：ＸＸＸ</a:t>
            </a:r>
            <a:endParaRPr lang="en-US" altLang="zh-TW" sz="44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457200" y="266700"/>
            <a:ext cx="762000" cy="380999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219200" y="3415541"/>
            <a:ext cx="129540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DD329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主題</a:t>
            </a:r>
            <a:r>
              <a:rPr lang="en-US" altLang="zh-TW" sz="9600" dirty="0">
                <a:solidFill>
                  <a:srgbClr val="FDD329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:</a:t>
            </a:r>
          </a:p>
          <a:p>
            <a:pPr algn="ctr"/>
            <a:r>
              <a:rPr lang="zh-TW" altLang="en-US" sz="9600" dirty="0">
                <a:solidFill>
                  <a:srgbClr val="FDD329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你的善良必須有點鋒芒</a:t>
            </a:r>
            <a:endParaRPr lang="en-US" altLang="zh-TW" sz="9600" dirty="0">
              <a:solidFill>
                <a:srgbClr val="FDD329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2702" y="582091"/>
            <a:ext cx="7530989" cy="9157335"/>
            <a:chOff x="0" y="0"/>
            <a:chExt cx="1516344" cy="1843804"/>
          </a:xfrm>
          <a:solidFill>
            <a:srgbClr val="ED674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69400" y="8244870"/>
            <a:ext cx="676949" cy="6769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5659" y="1038225"/>
            <a:ext cx="321275" cy="321275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72702" y="1777708"/>
            <a:ext cx="7530989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4"/>
          <p:cNvGrpSpPr/>
          <p:nvPr/>
        </p:nvGrpSpPr>
        <p:grpSpPr>
          <a:xfrm>
            <a:off x="1279459" y="2195917"/>
            <a:ext cx="6188141" cy="7068960"/>
            <a:chOff x="0" y="0"/>
            <a:chExt cx="1516344" cy="1843804"/>
          </a:xfrm>
          <a:solidFill>
            <a:srgbClr val="ED6745"/>
          </a:solidFill>
          <a:effectLst/>
        </p:grpSpPr>
        <p:sp>
          <p:nvSpPr>
            <p:cNvPr id="18" name="Freeform 5"/>
            <p:cNvSpPr/>
            <p:nvPr/>
          </p:nvSpPr>
          <p:spPr>
            <a:xfrm>
              <a:off x="0" y="0"/>
              <a:ext cx="1516344" cy="1843804"/>
            </a:xfrm>
            <a:custGeom>
              <a:avLst/>
              <a:gdLst/>
              <a:ahLst/>
              <a:cxnLst/>
              <a:rect l="l" t="t" r="r" b="b"/>
              <a:pathLst>
                <a:path w="1516344" h="1843804">
                  <a:moveTo>
                    <a:pt x="1391884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1884" y="0"/>
                  </a:lnTo>
                  <a:cubicBezTo>
                    <a:pt x="1460464" y="0"/>
                    <a:pt x="1516344" y="55880"/>
                    <a:pt x="1516344" y="124460"/>
                  </a:cubicBezTo>
                  <a:lnTo>
                    <a:pt x="1516344" y="1719344"/>
                  </a:lnTo>
                  <a:cubicBezTo>
                    <a:pt x="1516344" y="1787924"/>
                    <a:pt x="1460464" y="1843804"/>
                    <a:pt x="1391884" y="184380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6" name="直線圖說文字 2 15"/>
          <p:cNvSpPr/>
          <p:nvPr/>
        </p:nvSpPr>
        <p:spPr>
          <a:xfrm>
            <a:off x="8864203" y="3162300"/>
            <a:ext cx="8356997" cy="2543170"/>
          </a:xfrm>
          <a:prstGeom prst="borderCallout2">
            <a:avLst>
              <a:gd name="adj1" fmla="val 104908"/>
              <a:gd name="adj2" fmla="val 8446"/>
              <a:gd name="adj3" fmla="val 149996"/>
              <a:gd name="adj4" fmla="val 8409"/>
              <a:gd name="adj5" fmla="val 201563"/>
              <a:gd name="adj6" fmla="val -26397"/>
            </a:avLst>
          </a:prstGeom>
          <a:solidFill>
            <a:srgbClr val="3D4A9A"/>
          </a:solidFill>
          <a:ln w="57150">
            <a:solidFill>
              <a:srgbClr val="3D4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955424" y="754293"/>
            <a:ext cx="277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目錄</a:t>
            </a:r>
            <a:endParaRPr lang="en-US" altLang="zh-TW" sz="4800" dirty="0">
              <a:solidFill>
                <a:schemeClr val="bg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27719" y="2376245"/>
            <a:ext cx="5091620" cy="654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1.</a:t>
            </a:r>
            <a:r>
              <a:rPr lang="zh-TW" altLang="en-US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研究動機</a:t>
            </a:r>
            <a:r>
              <a:rPr lang="en-US" altLang="zh-TW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2.</a:t>
            </a:r>
            <a:r>
              <a:rPr lang="zh-TW" altLang="en-US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作者簡介</a:t>
            </a:r>
            <a:endParaRPr lang="en-US" altLang="zh-TW" sz="72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3.</a:t>
            </a:r>
            <a:r>
              <a:rPr lang="zh-TW" altLang="en-US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專題探討</a:t>
            </a:r>
            <a:endParaRPr lang="en-US" altLang="zh-TW" sz="72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4.</a:t>
            </a:r>
            <a:r>
              <a:rPr lang="zh-TW" altLang="en-US" sz="72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心得總結</a:t>
            </a:r>
            <a:endParaRPr lang="en-US" altLang="zh-TW" sz="72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239250" y="3356667"/>
            <a:ext cx="8001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呈現報告內容大綱</a:t>
            </a:r>
            <a:endParaRPr lang="en-US" altLang="zh-TW" sz="7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>
              <a:lnSpc>
                <a:spcPts val="8400"/>
              </a:lnSpc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採</a:t>
            </a:r>
            <a:r>
              <a:rPr lang="zh-TW" altLang="en-US" sz="7200" b="1" u="sng" dirty="0">
                <a:solidFill>
                  <a:srgbClr val="FDD3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條列式</a:t>
            </a:r>
            <a:endParaRPr lang="en-US" altLang="zh-TW" sz="7200" b="1" u="sng" dirty="0">
              <a:solidFill>
                <a:srgbClr val="FDD32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100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6800" y="-723900"/>
            <a:ext cx="19354800" cy="11658600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841134" y="257227"/>
            <a:ext cx="860573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目錄</a:t>
            </a:r>
            <a:endParaRPr lang="en-US" sz="7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774742" y="6696725"/>
            <a:ext cx="7072820" cy="1630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4.</a:t>
            </a:r>
            <a:r>
              <a:rPr lang="zh-TW" altLang="en-US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8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心得總結</a:t>
            </a:r>
            <a:endParaRPr lang="en-US" sz="8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838200" y="605336"/>
            <a:ext cx="762000" cy="380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6F25C3-DE3D-4650-A2AC-91F001D1EF95}"/>
              </a:ext>
            </a:extLst>
          </p:cNvPr>
          <p:cNvSpPr txBox="1"/>
          <p:nvPr/>
        </p:nvSpPr>
        <p:spPr>
          <a:xfrm>
            <a:off x="5740329" y="5159593"/>
            <a:ext cx="7072820" cy="1630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3.</a:t>
            </a:r>
            <a:r>
              <a:rPr lang="zh-TW" altLang="en-US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8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專題探討</a:t>
            </a:r>
            <a:endParaRPr lang="en-US" altLang="zh-TW" sz="8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BC4EC6B-0004-40C4-A85A-507A776C5839}"/>
              </a:ext>
            </a:extLst>
          </p:cNvPr>
          <p:cNvSpPr txBox="1"/>
          <p:nvPr/>
        </p:nvSpPr>
        <p:spPr>
          <a:xfrm>
            <a:off x="5740329" y="3505756"/>
            <a:ext cx="7072820" cy="1630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2.</a:t>
            </a:r>
            <a:r>
              <a:rPr lang="zh-TW" altLang="en-US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8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作者簡介</a:t>
            </a:r>
            <a:endParaRPr lang="en-US" sz="8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FC89A8AE-C775-46FF-A605-8AD8BA7E8440}"/>
              </a:ext>
            </a:extLst>
          </p:cNvPr>
          <p:cNvSpPr txBox="1"/>
          <p:nvPr/>
        </p:nvSpPr>
        <p:spPr>
          <a:xfrm>
            <a:off x="5740329" y="1960022"/>
            <a:ext cx="7072820" cy="1630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1.</a:t>
            </a:r>
            <a:r>
              <a:rPr lang="zh-TW" altLang="en-US" sz="8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8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研究動機</a:t>
            </a:r>
            <a:endParaRPr lang="en-US" altLang="zh-TW" sz="8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145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7572" y="2152089"/>
            <a:ext cx="8605731" cy="95460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52866" y="2029477"/>
            <a:ext cx="860573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rgbClr val="14110F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大綱與版面</a:t>
            </a:r>
            <a:endParaRPr lang="en-US" sz="7000" dirty="0">
              <a:solidFill>
                <a:srgbClr val="14110F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645527" y="3931094"/>
            <a:ext cx="3620408" cy="4911316"/>
            <a:chOff x="672702" y="582091"/>
            <a:chExt cx="7530989" cy="9157335"/>
          </a:xfrm>
        </p:grpSpPr>
        <p:grpSp>
          <p:nvGrpSpPr>
            <p:cNvPr id="11" name="Group 4"/>
            <p:cNvGrpSpPr/>
            <p:nvPr/>
          </p:nvGrpSpPr>
          <p:grpSpPr>
            <a:xfrm>
              <a:off x="672702" y="582091"/>
              <a:ext cx="7530989" cy="9157335"/>
              <a:chOff x="0" y="0"/>
              <a:chExt cx="1516344" cy="1843804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0" y="0"/>
                <a:ext cx="1516344" cy="1843804"/>
              </a:xfrm>
              <a:custGeom>
                <a:avLst/>
                <a:gdLst/>
                <a:ahLst/>
                <a:cxnLst/>
                <a:rect l="l" t="t" r="r" b="b"/>
                <a:pathLst>
                  <a:path w="1516344" h="1843804">
                    <a:moveTo>
                      <a:pt x="1391884" y="1843804"/>
                    </a:moveTo>
                    <a:lnTo>
                      <a:pt x="124460" y="1843804"/>
                    </a:lnTo>
                    <a:cubicBezTo>
                      <a:pt x="55880" y="1843804"/>
                      <a:pt x="0" y="1787924"/>
                      <a:pt x="0" y="17193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91884" y="0"/>
                    </a:lnTo>
                    <a:cubicBezTo>
                      <a:pt x="1460464" y="0"/>
                      <a:pt x="1516344" y="55880"/>
                      <a:pt x="1516344" y="124460"/>
                    </a:cubicBezTo>
                    <a:lnTo>
                      <a:pt x="1516344" y="1719344"/>
                    </a:lnTo>
                    <a:cubicBezTo>
                      <a:pt x="1516344" y="1787924"/>
                      <a:pt x="1460464" y="1843804"/>
                      <a:pt x="1391884" y="1843804"/>
                    </a:cubicBezTo>
                    <a:close/>
                  </a:path>
                </a:pathLst>
              </a:custGeom>
              <a:solidFill>
                <a:srgbClr val="ED6745"/>
              </a:solidFill>
            </p:spPr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79459" y="1128472"/>
              <a:ext cx="563121" cy="1407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275659" y="1038225"/>
              <a:ext cx="321275" cy="321275"/>
            </a:xfrm>
            <a:prstGeom prst="rect">
              <a:avLst/>
            </a:prstGeom>
          </p:spPr>
        </p:pic>
        <p:sp>
          <p:nvSpPr>
            <p:cNvPr id="15" name="AutoShape 14"/>
            <p:cNvSpPr/>
            <p:nvPr/>
          </p:nvSpPr>
          <p:spPr>
            <a:xfrm>
              <a:off x="672702" y="1777708"/>
              <a:ext cx="7530989" cy="0"/>
            </a:xfrm>
            <a:prstGeom prst="line">
              <a:avLst/>
            </a:prstGeom>
            <a:ln w="47625" cap="rnd">
              <a:solidFill>
                <a:srgbClr val="14110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6" name="群組 15"/>
          <p:cNvGrpSpPr/>
          <p:nvPr/>
        </p:nvGrpSpPr>
        <p:grpSpPr>
          <a:xfrm>
            <a:off x="11277600" y="3931094"/>
            <a:ext cx="3620408" cy="4911316"/>
            <a:chOff x="672702" y="582091"/>
            <a:chExt cx="7530989" cy="9157335"/>
          </a:xfrm>
          <a:solidFill>
            <a:srgbClr val="3D4A9A"/>
          </a:solidFill>
        </p:grpSpPr>
        <p:grpSp>
          <p:nvGrpSpPr>
            <p:cNvPr id="17" name="Group 4"/>
            <p:cNvGrpSpPr/>
            <p:nvPr/>
          </p:nvGrpSpPr>
          <p:grpSpPr>
            <a:xfrm>
              <a:off x="672702" y="582091"/>
              <a:ext cx="7530989" cy="9157335"/>
              <a:chOff x="0" y="0"/>
              <a:chExt cx="1516344" cy="1843804"/>
            </a:xfrm>
            <a:grpFill/>
          </p:grpSpPr>
          <p:sp>
            <p:nvSpPr>
              <p:cNvPr id="21" name="Freeform 5"/>
              <p:cNvSpPr/>
              <p:nvPr/>
            </p:nvSpPr>
            <p:spPr>
              <a:xfrm>
                <a:off x="0" y="0"/>
                <a:ext cx="1516344" cy="1843804"/>
              </a:xfrm>
              <a:custGeom>
                <a:avLst/>
                <a:gdLst/>
                <a:ahLst/>
                <a:cxnLst/>
                <a:rect l="l" t="t" r="r" b="b"/>
                <a:pathLst>
                  <a:path w="1516344" h="1843804">
                    <a:moveTo>
                      <a:pt x="1391884" y="1843804"/>
                    </a:moveTo>
                    <a:lnTo>
                      <a:pt x="124460" y="1843804"/>
                    </a:lnTo>
                    <a:cubicBezTo>
                      <a:pt x="55880" y="1843804"/>
                      <a:pt x="0" y="1787924"/>
                      <a:pt x="0" y="17193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91884" y="0"/>
                    </a:lnTo>
                    <a:cubicBezTo>
                      <a:pt x="1460464" y="0"/>
                      <a:pt x="1516344" y="55880"/>
                      <a:pt x="1516344" y="124460"/>
                    </a:cubicBezTo>
                    <a:lnTo>
                      <a:pt x="1516344" y="1719344"/>
                    </a:lnTo>
                    <a:cubicBezTo>
                      <a:pt x="1516344" y="1787924"/>
                      <a:pt x="1460464" y="1843804"/>
                      <a:pt x="1391884" y="1843804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79459" y="1128472"/>
              <a:ext cx="563121" cy="140780"/>
            </a:xfrm>
            <a:prstGeom prst="rect">
              <a:avLst/>
            </a:prstGeom>
            <a:grpFill/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275659" y="1038225"/>
              <a:ext cx="321275" cy="321275"/>
            </a:xfrm>
            <a:prstGeom prst="rect">
              <a:avLst/>
            </a:prstGeom>
            <a:grpFill/>
          </p:spPr>
        </p:pic>
        <p:sp>
          <p:nvSpPr>
            <p:cNvPr id="20" name="AutoShape 14"/>
            <p:cNvSpPr/>
            <p:nvPr/>
          </p:nvSpPr>
          <p:spPr>
            <a:xfrm>
              <a:off x="672702" y="1777708"/>
              <a:ext cx="7530989" cy="0"/>
            </a:xfrm>
            <a:prstGeom prst="line">
              <a:avLst/>
            </a:prstGeom>
            <a:grpFill/>
            <a:ln w="47625" cap="rnd">
              <a:solidFill>
                <a:srgbClr val="1411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2" name="TextBox 8"/>
          <p:cNvSpPr txBox="1"/>
          <p:nvPr/>
        </p:nvSpPr>
        <p:spPr>
          <a:xfrm>
            <a:off x="3645528" y="5735388"/>
            <a:ext cx="36204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大綱</a:t>
            </a:r>
            <a:endParaRPr lang="en-US" sz="7000" dirty="0">
              <a:solidFill>
                <a:schemeClr val="bg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1277599" y="5735388"/>
            <a:ext cx="36204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zh-TW" altLang="en-US" sz="7000" dirty="0">
                <a:solidFill>
                  <a:schemeClr val="bg1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版面配置</a:t>
            </a:r>
            <a:endParaRPr lang="en-US" sz="7000" dirty="0">
              <a:solidFill>
                <a:schemeClr val="bg1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7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702" y="582091"/>
            <a:ext cx="16942595" cy="9122819"/>
            <a:chOff x="0" y="0"/>
            <a:chExt cx="3424251" cy="1843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4251" cy="1843804"/>
            </a:xfrm>
            <a:custGeom>
              <a:avLst/>
              <a:gdLst/>
              <a:ahLst/>
              <a:cxnLst/>
              <a:rect l="l" t="t" r="r" b="b"/>
              <a:pathLst>
                <a:path w="3424251" h="1843804">
                  <a:moveTo>
                    <a:pt x="3299791" y="1843804"/>
                  </a:moveTo>
                  <a:lnTo>
                    <a:pt x="124460" y="1843804"/>
                  </a:lnTo>
                  <a:cubicBezTo>
                    <a:pt x="55880" y="1843804"/>
                    <a:pt x="0" y="1787924"/>
                    <a:pt x="0" y="171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9792" y="0"/>
                  </a:lnTo>
                  <a:cubicBezTo>
                    <a:pt x="3368372" y="0"/>
                    <a:pt x="3424251" y="55880"/>
                    <a:pt x="3424251" y="124460"/>
                  </a:cubicBezTo>
                  <a:lnTo>
                    <a:pt x="3424251" y="1719344"/>
                  </a:lnTo>
                  <a:cubicBezTo>
                    <a:pt x="3424251" y="1787924"/>
                    <a:pt x="3368372" y="1843804"/>
                    <a:pt x="3299792" y="184380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72702" y="17777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672702" y="8483308"/>
            <a:ext cx="16942595" cy="0"/>
          </a:xfrm>
          <a:prstGeom prst="line">
            <a:avLst/>
          </a:prstGeom>
          <a:ln w="476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文字方塊 9"/>
          <p:cNvSpPr txBox="1"/>
          <p:nvPr/>
        </p:nvSpPr>
        <p:spPr>
          <a:xfrm>
            <a:off x="2095499" y="643405"/>
            <a:ext cx="1409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rgbClr val="ED6745"/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大綱</a:t>
            </a:r>
            <a:endParaRPr lang="en-US" altLang="zh-TW" sz="6000" dirty="0">
              <a:solidFill>
                <a:srgbClr val="ED6745"/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77000" y="2185018"/>
            <a:ext cx="6381273" cy="547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研究動機</a:t>
            </a:r>
            <a:endParaRPr lang="en-US" altLang="zh-TW" sz="6000" dirty="0">
              <a:solidFill>
                <a:schemeClr val="tx1">
                  <a:lumMod val="95000"/>
                  <a:lumOff val="5000"/>
                </a:schemeClr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作者簡介</a:t>
            </a:r>
            <a:endParaRPr lang="en-US" altLang="zh-TW" sz="6000" dirty="0">
              <a:solidFill>
                <a:schemeClr val="tx1">
                  <a:lumMod val="95000"/>
                  <a:lumOff val="5000"/>
                </a:schemeClr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專題探討</a:t>
            </a:r>
            <a:endParaRPr lang="en-US" altLang="zh-TW" sz="6000" dirty="0">
              <a:solidFill>
                <a:schemeClr val="tx1">
                  <a:lumMod val="95000"/>
                  <a:lumOff val="5000"/>
                </a:schemeClr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心得總結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6689904"/>
            <a:ext cx="2883460" cy="288346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46058" r="28072" b="34229"/>
          <a:stretch/>
        </p:blipFill>
        <p:spPr>
          <a:xfrm>
            <a:off x="914400" y="989400"/>
            <a:ext cx="762000" cy="38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248</Words>
  <Application>Microsoft Office PowerPoint</Application>
  <PresentationFormat>自訂</PresentationFormat>
  <Paragraphs>78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Wingdings</vt:lpstr>
      <vt:lpstr>華康墨字體</vt:lpstr>
      <vt:lpstr>新細明體</vt:lpstr>
      <vt:lpstr>Calibri</vt:lpstr>
      <vt:lpstr>Wingdings 2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Illustration Rounded Corners About Me Blank Education Presentation</dc:title>
  <dc:creator>user</dc:creator>
  <cp:lastModifiedBy>林聿璽</cp:lastModifiedBy>
  <cp:revision>40</cp:revision>
  <dcterms:created xsi:type="dcterms:W3CDTF">2006-08-16T00:00:00Z</dcterms:created>
  <dcterms:modified xsi:type="dcterms:W3CDTF">2023-11-10T04:18:39Z</dcterms:modified>
  <dc:identifier>DAEvSdv_iSw</dc:identifier>
</cp:coreProperties>
</file>