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tags/tag6.xml" ContentType="application/vnd.openxmlformats-officedocument.presentationml.tags+xml"/>
  <Override PartName="/ppt/notesSlides/notesSlide33.xml" ContentType="application/vnd.openxmlformats-officedocument.presentationml.notesSlide+xml"/>
  <Override PartName="/ppt/tags/tag7.xml" ContentType="application/vnd.openxmlformats-officedocument.presentationml.tags+xml"/>
  <Override PartName="/ppt/notesSlides/notesSlide34.xml" ContentType="application/vnd.openxmlformats-officedocument.presentationml.notesSlide+xml"/>
  <Override PartName="/ppt/tags/tag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2"/>
  </p:notesMasterIdLst>
  <p:handoutMasterIdLst>
    <p:handoutMasterId r:id="rId153"/>
  </p:handoutMasterIdLst>
  <p:sldIdLst>
    <p:sldId id="529" r:id="rId2"/>
    <p:sldId id="830" r:id="rId3"/>
    <p:sldId id="844" r:id="rId4"/>
    <p:sldId id="934" r:id="rId5"/>
    <p:sldId id="839" r:id="rId6"/>
    <p:sldId id="819" r:id="rId7"/>
    <p:sldId id="655" r:id="rId8"/>
    <p:sldId id="686" r:id="rId9"/>
    <p:sldId id="687" r:id="rId10"/>
    <p:sldId id="445" r:id="rId11"/>
    <p:sldId id="803" r:id="rId12"/>
    <p:sldId id="807" r:id="rId13"/>
    <p:sldId id="333" r:id="rId14"/>
    <p:sldId id="334" r:id="rId15"/>
    <p:sldId id="812" r:id="rId16"/>
    <p:sldId id="1549" r:id="rId17"/>
    <p:sldId id="752" r:id="rId18"/>
    <p:sldId id="690" r:id="rId19"/>
    <p:sldId id="505" r:id="rId20"/>
    <p:sldId id="344" r:id="rId21"/>
    <p:sldId id="506" r:id="rId22"/>
    <p:sldId id="813" r:id="rId23"/>
    <p:sldId id="814" r:id="rId24"/>
    <p:sldId id="815" r:id="rId25"/>
    <p:sldId id="816" r:id="rId26"/>
    <p:sldId id="753" r:id="rId27"/>
    <p:sldId id="754" r:id="rId28"/>
    <p:sldId id="755" r:id="rId29"/>
    <p:sldId id="347" r:id="rId30"/>
    <p:sldId id="756" r:id="rId31"/>
    <p:sldId id="496" r:id="rId32"/>
    <p:sldId id="905" r:id="rId33"/>
    <p:sldId id="695" r:id="rId34"/>
    <p:sldId id="922" r:id="rId35"/>
    <p:sldId id="697" r:id="rId36"/>
    <p:sldId id="698" r:id="rId37"/>
    <p:sldId id="699" r:id="rId38"/>
    <p:sldId id="694" r:id="rId39"/>
    <p:sldId id="696" r:id="rId40"/>
    <p:sldId id="724" r:id="rId41"/>
    <p:sldId id="725" r:id="rId42"/>
    <p:sldId id="726" r:id="rId43"/>
    <p:sldId id="727" r:id="rId44"/>
    <p:sldId id="431" r:id="rId45"/>
    <p:sldId id="757" r:id="rId46"/>
    <p:sldId id="537" r:id="rId47"/>
    <p:sldId id="849" r:id="rId48"/>
    <p:sldId id="850" r:id="rId49"/>
    <p:sldId id="851" r:id="rId50"/>
    <p:sldId id="861" r:id="rId51"/>
    <p:sldId id="862" r:id="rId52"/>
    <p:sldId id="863" r:id="rId53"/>
    <p:sldId id="864" r:id="rId54"/>
    <p:sldId id="865" r:id="rId55"/>
    <p:sldId id="866" r:id="rId56"/>
    <p:sldId id="867" r:id="rId57"/>
    <p:sldId id="869" r:id="rId58"/>
    <p:sldId id="871" r:id="rId59"/>
    <p:sldId id="874" r:id="rId60"/>
    <p:sldId id="877" r:id="rId61"/>
    <p:sldId id="988" r:id="rId62"/>
    <p:sldId id="989" r:id="rId63"/>
    <p:sldId id="1557" r:id="rId64"/>
    <p:sldId id="878" r:id="rId65"/>
    <p:sldId id="879" r:id="rId66"/>
    <p:sldId id="880" r:id="rId67"/>
    <p:sldId id="881" r:id="rId68"/>
    <p:sldId id="882" r:id="rId69"/>
    <p:sldId id="887" r:id="rId70"/>
    <p:sldId id="700" r:id="rId71"/>
    <p:sldId id="701" r:id="rId72"/>
    <p:sldId id="702" r:id="rId73"/>
    <p:sldId id="1550" r:id="rId74"/>
    <p:sldId id="1559" r:id="rId75"/>
    <p:sldId id="1551" r:id="rId76"/>
    <p:sldId id="1552" r:id="rId77"/>
    <p:sldId id="987" r:id="rId78"/>
    <p:sldId id="946" r:id="rId79"/>
    <p:sldId id="947" r:id="rId80"/>
    <p:sldId id="948" r:id="rId81"/>
    <p:sldId id="1553" r:id="rId82"/>
    <p:sldId id="1554" r:id="rId83"/>
    <p:sldId id="1561" r:id="rId84"/>
    <p:sldId id="1562" r:id="rId85"/>
    <p:sldId id="1563" r:id="rId86"/>
    <p:sldId id="786" r:id="rId87"/>
    <p:sldId id="888" r:id="rId88"/>
    <p:sldId id="789" r:id="rId89"/>
    <p:sldId id="790" r:id="rId90"/>
    <p:sldId id="897" r:id="rId91"/>
    <p:sldId id="898" r:id="rId92"/>
    <p:sldId id="791" r:id="rId93"/>
    <p:sldId id="792" r:id="rId94"/>
    <p:sldId id="794" r:id="rId95"/>
    <p:sldId id="796" r:id="rId96"/>
    <p:sldId id="797" r:id="rId97"/>
    <p:sldId id="901" r:id="rId98"/>
    <p:sldId id="798" r:id="rId99"/>
    <p:sldId id="799" r:id="rId100"/>
    <p:sldId id="800" r:id="rId101"/>
    <p:sldId id="964" r:id="rId102"/>
    <p:sldId id="927" r:id="rId103"/>
    <p:sldId id="928" r:id="rId104"/>
    <p:sldId id="929" r:id="rId105"/>
    <p:sldId id="910" r:id="rId106"/>
    <p:sldId id="912" r:id="rId107"/>
    <p:sldId id="914" r:id="rId108"/>
    <p:sldId id="915" r:id="rId109"/>
    <p:sldId id="916" r:id="rId110"/>
    <p:sldId id="917" r:id="rId111"/>
    <p:sldId id="918" r:id="rId112"/>
    <p:sldId id="919" r:id="rId113"/>
    <p:sldId id="920" r:id="rId114"/>
    <p:sldId id="921" r:id="rId115"/>
    <p:sldId id="820" r:id="rId116"/>
    <p:sldId id="975" r:id="rId117"/>
    <p:sldId id="821" r:id="rId118"/>
    <p:sldId id="822" r:id="rId119"/>
    <p:sldId id="823" r:id="rId120"/>
    <p:sldId id="825" r:id="rId121"/>
    <p:sldId id="827" r:id="rId122"/>
    <p:sldId id="829" r:id="rId123"/>
    <p:sldId id="804" r:id="rId124"/>
    <p:sldId id="634" r:id="rId125"/>
    <p:sldId id="781" r:id="rId126"/>
    <p:sldId id="899" r:id="rId127"/>
    <p:sldId id="1565" r:id="rId128"/>
    <p:sldId id="479" r:id="rId129"/>
    <p:sldId id="480" r:id="rId130"/>
    <p:sldId id="485" r:id="rId131"/>
    <p:sldId id="486" r:id="rId132"/>
    <p:sldId id="487" r:id="rId133"/>
    <p:sldId id="488" r:id="rId134"/>
    <p:sldId id="489" r:id="rId135"/>
    <p:sldId id="490" r:id="rId136"/>
    <p:sldId id="491" r:id="rId137"/>
    <p:sldId id="493" r:id="rId138"/>
    <p:sldId id="478" r:id="rId139"/>
    <p:sldId id="317" r:id="rId140"/>
    <p:sldId id="260" r:id="rId141"/>
    <p:sldId id="318" r:id="rId142"/>
    <p:sldId id="329" r:id="rId143"/>
    <p:sldId id="388" r:id="rId144"/>
    <p:sldId id="389" r:id="rId145"/>
    <p:sldId id="390" r:id="rId146"/>
    <p:sldId id="280" r:id="rId147"/>
    <p:sldId id="385" r:id="rId148"/>
    <p:sldId id="335" r:id="rId149"/>
    <p:sldId id="336" r:id="rId150"/>
    <p:sldId id="1564" r:id="rId151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33CC"/>
    <a:srgbClr val="FF0000"/>
    <a:srgbClr val="FFCC99"/>
    <a:srgbClr val="FFFFFF"/>
    <a:srgbClr val="FFCCFF"/>
    <a:srgbClr val="CCFFFF"/>
    <a:srgbClr val="99FFCC"/>
    <a:srgbClr val="9900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3005" autoAdjust="0"/>
  </p:normalViewPr>
  <p:slideViewPr>
    <p:cSldViewPr>
      <p:cViewPr varScale="1">
        <p:scale>
          <a:sx n="61" d="100"/>
          <a:sy n="61" d="100"/>
        </p:scale>
        <p:origin x="-90" y="-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0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197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8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 custLinFactNeighborX="0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 custLinFactNeighborX="-898" custLinFactNeighborY="-15188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 custLinFactNeighborY="619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4F18D2-F040-43D1-9067-83B6FB7BCC45}" type="doc">
      <dgm:prSet loTypeId="urn:microsoft.com/office/officeart/2005/8/layout/arrow2" loCatId="process" qsTypeId="urn:microsoft.com/office/officeart/2005/8/quickstyle/3d3" qsCatId="3D" csTypeId="urn:microsoft.com/office/officeart/2005/8/colors/accent2_1" csCatId="accent2" phldr="1"/>
      <dgm:spPr/>
    </dgm:pt>
    <dgm:pt modelId="{F9DAA47B-BF45-4BDE-980A-7A8534012885}">
      <dgm:prSet phldrT="[文字]" custT="1"/>
      <dgm:spPr/>
      <dgm:t>
        <a:bodyPr/>
        <a:lstStyle/>
        <a:p>
          <a:r>
            <a:rPr lang="zh-TW" altLang="en-US" sz="4000" b="1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課前預習</a:t>
          </a:r>
        </a:p>
      </dgm:t>
    </dgm:pt>
    <dgm:pt modelId="{5E5EA63A-A226-4539-920F-E48F921F6AA6}" type="parTrans" cxnId="{26D6F362-4A64-4AA4-8BC0-A061136571C4}">
      <dgm:prSet/>
      <dgm:spPr/>
      <dgm:t>
        <a:bodyPr/>
        <a:lstStyle/>
        <a:p>
          <a:endParaRPr lang="zh-TW" altLang="en-US"/>
        </a:p>
      </dgm:t>
    </dgm:pt>
    <dgm:pt modelId="{F4944360-CF02-49DE-8E48-B9E263CCF448}" type="sibTrans" cxnId="{26D6F362-4A64-4AA4-8BC0-A061136571C4}">
      <dgm:prSet/>
      <dgm:spPr/>
      <dgm:t>
        <a:bodyPr/>
        <a:lstStyle/>
        <a:p>
          <a:endParaRPr lang="zh-TW" altLang="en-US"/>
        </a:p>
      </dgm:t>
    </dgm:pt>
    <dgm:pt modelId="{4FFA6019-1934-493F-84F7-63BFFF63D587}">
      <dgm:prSet phldrT="[文字]" custT="1"/>
      <dgm:spPr/>
      <dgm:t>
        <a:bodyPr/>
        <a:lstStyle/>
        <a:p>
          <a:r>
            <a:rPr lang="zh-TW" altLang="en-US" sz="4000" b="1" strike="noStrike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課堂學習</a:t>
          </a:r>
        </a:p>
      </dgm:t>
    </dgm:pt>
    <dgm:pt modelId="{0469C453-2481-45D9-B421-27884BD3B4FB}" type="parTrans" cxnId="{C6B3908D-948B-4775-BDEE-5141DD9BF084}">
      <dgm:prSet/>
      <dgm:spPr/>
      <dgm:t>
        <a:bodyPr/>
        <a:lstStyle/>
        <a:p>
          <a:endParaRPr lang="zh-TW" altLang="en-US"/>
        </a:p>
      </dgm:t>
    </dgm:pt>
    <dgm:pt modelId="{FE22D7E4-D229-4ABA-971F-1C7ACAA609BD}" type="sibTrans" cxnId="{C6B3908D-948B-4775-BDEE-5141DD9BF084}">
      <dgm:prSet/>
      <dgm:spPr/>
      <dgm:t>
        <a:bodyPr/>
        <a:lstStyle/>
        <a:p>
          <a:endParaRPr lang="zh-TW" altLang="en-US"/>
        </a:p>
      </dgm:t>
    </dgm:pt>
    <dgm:pt modelId="{641FCA41-3A73-4A0B-A1C8-626FA14E5881}">
      <dgm:prSet phldrT="[文字]" custT="1"/>
      <dgm:spPr/>
      <dgm:t>
        <a:bodyPr/>
        <a:lstStyle/>
        <a:p>
          <a:r>
            <a:rPr lang="zh-TW" altLang="en-US" sz="4000" b="1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課後複習</a:t>
          </a:r>
        </a:p>
      </dgm:t>
    </dgm:pt>
    <dgm:pt modelId="{F48E7B04-5515-4B3C-923F-2901FEA19A21}" type="parTrans" cxnId="{6996F42D-CDF9-4516-BAB6-27D0ED29F58A}">
      <dgm:prSet/>
      <dgm:spPr/>
      <dgm:t>
        <a:bodyPr/>
        <a:lstStyle/>
        <a:p>
          <a:endParaRPr lang="zh-TW" altLang="en-US"/>
        </a:p>
      </dgm:t>
    </dgm:pt>
    <dgm:pt modelId="{BA43C862-F15D-437A-A512-61BF953116DE}" type="sibTrans" cxnId="{6996F42D-CDF9-4516-BAB6-27D0ED29F58A}">
      <dgm:prSet/>
      <dgm:spPr/>
      <dgm:t>
        <a:bodyPr/>
        <a:lstStyle/>
        <a:p>
          <a:endParaRPr lang="zh-TW" altLang="en-US"/>
        </a:p>
      </dgm:t>
    </dgm:pt>
    <dgm:pt modelId="{3E41A8C9-8270-4E6B-8974-786E37034BEA}" type="pres">
      <dgm:prSet presAssocID="{B64F18D2-F040-43D1-9067-83B6FB7BCC45}" presName="arrowDiagram" presStyleCnt="0">
        <dgm:presLayoutVars>
          <dgm:chMax val="5"/>
          <dgm:dir/>
          <dgm:resizeHandles val="exact"/>
        </dgm:presLayoutVars>
      </dgm:prSet>
      <dgm:spPr/>
    </dgm:pt>
    <dgm:pt modelId="{11F0BEA3-780E-4D0A-809D-7C79C4D2DE16}" type="pres">
      <dgm:prSet presAssocID="{B64F18D2-F040-43D1-9067-83B6FB7BCC45}" presName="arrow" presStyleLbl="bgShp" presStyleIdx="0" presStyleCnt="1"/>
      <dgm:spPr>
        <a:ln>
          <a:noFill/>
        </a:ln>
      </dgm:spPr>
    </dgm:pt>
    <dgm:pt modelId="{5918C15F-1E4D-4CA7-ADB6-1EF15C48DB32}" type="pres">
      <dgm:prSet presAssocID="{B64F18D2-F040-43D1-9067-83B6FB7BCC45}" presName="arrowDiagram3" presStyleCnt="0"/>
      <dgm:spPr/>
    </dgm:pt>
    <dgm:pt modelId="{9043D5A5-5CB3-4952-AFAC-5F78D3E81A31}" type="pres">
      <dgm:prSet presAssocID="{F9DAA47B-BF45-4BDE-980A-7A8534012885}" presName="bullet3a" presStyleLbl="node1" presStyleIdx="0" presStyleCnt="3"/>
      <dgm:spPr/>
    </dgm:pt>
    <dgm:pt modelId="{F78389D6-6113-4189-9AA2-5749E689DE55}" type="pres">
      <dgm:prSet presAssocID="{F9DAA47B-BF45-4BDE-980A-7A8534012885}" presName="textBox3a" presStyleLbl="revTx" presStyleIdx="0" presStyleCnt="3" custScaleX="141690" custScaleY="34868" custLinFactNeighborX="23875" custLinFactNeighborY="-295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C0AA60-98D6-4C07-B92D-818F130BCE88}" type="pres">
      <dgm:prSet presAssocID="{4FFA6019-1934-493F-84F7-63BFFF63D587}" presName="bullet3b" presStyleLbl="node1" presStyleIdx="1" presStyleCnt="3"/>
      <dgm:spPr/>
    </dgm:pt>
    <dgm:pt modelId="{9E569A65-8E44-4746-8652-5A8E32C940C9}" type="pres">
      <dgm:prSet presAssocID="{4FFA6019-1934-493F-84F7-63BFFF63D587}" presName="textBox3b" presStyleLbl="revTx" presStyleIdx="1" presStyleCnt="3" custScaleX="163399" custScaleY="25750" custLinFactNeighborX="16340" custLinFactNeighborY="-201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5D80F0D-DA0D-4F45-926F-9F5D1B2124BC}" type="pres">
      <dgm:prSet presAssocID="{641FCA41-3A73-4A0B-A1C8-626FA14E5881}" presName="bullet3c" presStyleLbl="node1" presStyleIdx="2" presStyleCnt="3"/>
      <dgm:spPr/>
    </dgm:pt>
    <dgm:pt modelId="{4A6950B6-FF8E-4EAD-AA8B-0F8836178FC2}" type="pres">
      <dgm:prSet presAssocID="{641FCA41-3A73-4A0B-A1C8-626FA14E5881}" presName="textBox3c" presStyleLbl="revTx" presStyleIdx="2" presStyleCnt="3" custScaleX="146487" custScaleY="32853" custLinFactNeighborX="11683" custLinFactNeighborY="-1454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6D6F362-4A64-4AA4-8BC0-A061136571C4}" srcId="{B64F18D2-F040-43D1-9067-83B6FB7BCC45}" destId="{F9DAA47B-BF45-4BDE-980A-7A8534012885}" srcOrd="0" destOrd="0" parTransId="{5E5EA63A-A226-4539-920F-E48F921F6AA6}" sibTransId="{F4944360-CF02-49DE-8E48-B9E263CCF448}"/>
    <dgm:cxn modelId="{6996F42D-CDF9-4516-BAB6-27D0ED29F58A}" srcId="{B64F18D2-F040-43D1-9067-83B6FB7BCC45}" destId="{641FCA41-3A73-4A0B-A1C8-626FA14E5881}" srcOrd="2" destOrd="0" parTransId="{F48E7B04-5515-4B3C-923F-2901FEA19A21}" sibTransId="{BA43C862-F15D-437A-A512-61BF953116DE}"/>
    <dgm:cxn modelId="{AA4D17E4-0F99-4C7C-BD52-DDCECEFF1BF4}" type="presOf" srcId="{4FFA6019-1934-493F-84F7-63BFFF63D587}" destId="{9E569A65-8E44-4746-8652-5A8E32C940C9}" srcOrd="0" destOrd="0" presId="urn:microsoft.com/office/officeart/2005/8/layout/arrow2"/>
    <dgm:cxn modelId="{B436DB4E-A6FE-4F7E-B459-880C7CE6E5E4}" type="presOf" srcId="{B64F18D2-F040-43D1-9067-83B6FB7BCC45}" destId="{3E41A8C9-8270-4E6B-8974-786E37034BEA}" srcOrd="0" destOrd="0" presId="urn:microsoft.com/office/officeart/2005/8/layout/arrow2"/>
    <dgm:cxn modelId="{74A04469-246D-4620-BB8E-B49E44FBE3D6}" type="presOf" srcId="{F9DAA47B-BF45-4BDE-980A-7A8534012885}" destId="{F78389D6-6113-4189-9AA2-5749E689DE55}" srcOrd="0" destOrd="0" presId="urn:microsoft.com/office/officeart/2005/8/layout/arrow2"/>
    <dgm:cxn modelId="{C6B3908D-948B-4775-BDEE-5141DD9BF084}" srcId="{B64F18D2-F040-43D1-9067-83B6FB7BCC45}" destId="{4FFA6019-1934-493F-84F7-63BFFF63D587}" srcOrd="1" destOrd="0" parTransId="{0469C453-2481-45D9-B421-27884BD3B4FB}" sibTransId="{FE22D7E4-D229-4ABA-971F-1C7ACAA609BD}"/>
    <dgm:cxn modelId="{51582D57-1DD0-4E57-AF2F-ADC8843669E7}" type="presOf" srcId="{641FCA41-3A73-4A0B-A1C8-626FA14E5881}" destId="{4A6950B6-FF8E-4EAD-AA8B-0F8836178FC2}" srcOrd="0" destOrd="0" presId="urn:microsoft.com/office/officeart/2005/8/layout/arrow2"/>
    <dgm:cxn modelId="{2165C349-B114-4AAC-94B7-2914B31161BF}" type="presParOf" srcId="{3E41A8C9-8270-4E6B-8974-786E37034BEA}" destId="{11F0BEA3-780E-4D0A-809D-7C79C4D2DE16}" srcOrd="0" destOrd="0" presId="urn:microsoft.com/office/officeart/2005/8/layout/arrow2"/>
    <dgm:cxn modelId="{3BD957E6-0D5E-45B6-9DBB-7E7452C105B2}" type="presParOf" srcId="{3E41A8C9-8270-4E6B-8974-786E37034BEA}" destId="{5918C15F-1E4D-4CA7-ADB6-1EF15C48DB32}" srcOrd="1" destOrd="0" presId="urn:microsoft.com/office/officeart/2005/8/layout/arrow2"/>
    <dgm:cxn modelId="{485FD2CB-21EC-42EA-B6C4-382CFC69B8B5}" type="presParOf" srcId="{5918C15F-1E4D-4CA7-ADB6-1EF15C48DB32}" destId="{9043D5A5-5CB3-4952-AFAC-5F78D3E81A31}" srcOrd="0" destOrd="0" presId="urn:microsoft.com/office/officeart/2005/8/layout/arrow2"/>
    <dgm:cxn modelId="{DDF0199A-1AA3-4057-84BC-D356341877FF}" type="presParOf" srcId="{5918C15F-1E4D-4CA7-ADB6-1EF15C48DB32}" destId="{F78389D6-6113-4189-9AA2-5749E689DE55}" srcOrd="1" destOrd="0" presId="urn:microsoft.com/office/officeart/2005/8/layout/arrow2"/>
    <dgm:cxn modelId="{7206B956-ECF5-46E9-963E-522BBF2A1466}" type="presParOf" srcId="{5918C15F-1E4D-4CA7-ADB6-1EF15C48DB32}" destId="{B8C0AA60-98D6-4C07-B92D-818F130BCE88}" srcOrd="2" destOrd="0" presId="urn:microsoft.com/office/officeart/2005/8/layout/arrow2"/>
    <dgm:cxn modelId="{49B6D1D0-C903-4CB4-A321-23C1EFEA123A}" type="presParOf" srcId="{5918C15F-1E4D-4CA7-ADB6-1EF15C48DB32}" destId="{9E569A65-8E44-4746-8652-5A8E32C940C9}" srcOrd="3" destOrd="0" presId="urn:microsoft.com/office/officeart/2005/8/layout/arrow2"/>
    <dgm:cxn modelId="{DC8DD0ED-59B0-400C-99BA-861F57B16E82}" type="presParOf" srcId="{5918C15F-1E4D-4CA7-ADB6-1EF15C48DB32}" destId="{35D80F0D-DA0D-4F45-926F-9F5D1B2124BC}" srcOrd="4" destOrd="0" presId="urn:microsoft.com/office/officeart/2005/8/layout/arrow2"/>
    <dgm:cxn modelId="{161E0243-574F-4149-BF10-0635535464AE}" type="presParOf" srcId="{5918C15F-1E4D-4CA7-ADB6-1EF15C48DB32}" destId="{4A6950B6-FF8E-4EAD-AA8B-0F8836178FC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1116124" y="-1116124"/>
          <a:ext cx="2664295" cy="48965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896544" cy="1998222"/>
      </dsp:txXfrm>
    </dsp:sp>
    <dsp:sp modelId="{3FA2D15B-CF76-4202-AA22-9C6B1404492F}">
      <dsp:nvSpPr>
        <dsp:cNvPr id="0" name=""/>
        <dsp:cNvSpPr/>
      </dsp:nvSpPr>
      <dsp:spPr>
        <a:xfrm>
          <a:off x="4852573" y="0"/>
          <a:ext cx="4896544" cy="2664295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852573" y="0"/>
        <a:ext cx="4896544" cy="1998222"/>
      </dsp:txXfrm>
    </dsp:sp>
    <dsp:sp modelId="{E95F4473-6895-42D5-9283-BB264002653F}">
      <dsp:nvSpPr>
        <dsp:cNvPr id="0" name=""/>
        <dsp:cNvSpPr/>
      </dsp:nvSpPr>
      <dsp:spPr>
        <a:xfrm rot="10800000">
          <a:off x="0" y="2664295"/>
          <a:ext cx="4896544" cy="2664295"/>
        </a:xfrm>
        <a:prstGeom prst="round1Rect">
          <a:avLst/>
        </a:prstGeom>
        <a:solidFill>
          <a:schemeClr val="accent5">
            <a:hueOff val="-8653377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3330369"/>
        <a:ext cx="4896544" cy="1998222"/>
      </dsp:txXfrm>
    </dsp:sp>
    <dsp:sp modelId="{6AB11538-AE62-4BBD-9767-0683C1A64A5B}">
      <dsp:nvSpPr>
        <dsp:cNvPr id="0" name=""/>
        <dsp:cNvSpPr/>
      </dsp:nvSpPr>
      <dsp:spPr>
        <a:xfrm rot="5400000">
          <a:off x="6012668" y="1548171"/>
          <a:ext cx="2664295" cy="4896544"/>
        </a:xfrm>
        <a:prstGeom prst="round1Rect">
          <a:avLst/>
        </a:prstGeom>
        <a:solidFill>
          <a:schemeClr val="accent5">
            <a:hueOff val="-12980065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896544" y="3330369"/>
        <a:ext cx="4896544" cy="1998222"/>
      </dsp:txXfrm>
    </dsp:sp>
    <dsp:sp modelId="{7595E15C-553B-471B-9ADC-ED155AB191E3}">
      <dsp:nvSpPr>
        <dsp:cNvPr id="0" name=""/>
        <dsp:cNvSpPr/>
      </dsp:nvSpPr>
      <dsp:spPr>
        <a:xfrm>
          <a:off x="3208396" y="1998221"/>
          <a:ext cx="3376294" cy="13321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3273426" y="2063251"/>
        <a:ext cx="3246234" cy="1202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0BEA3-780E-4D0A-809D-7C79C4D2DE16}">
      <dsp:nvSpPr>
        <dsp:cNvPr id="0" name=""/>
        <dsp:cNvSpPr/>
      </dsp:nvSpPr>
      <dsp:spPr>
        <a:xfrm>
          <a:off x="0" y="9001"/>
          <a:ext cx="7344816" cy="459051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3D5A5-5CB3-4952-AFAC-5F78D3E81A31}">
      <dsp:nvSpPr>
        <dsp:cNvPr id="0" name=""/>
        <dsp:cNvSpPr/>
      </dsp:nvSpPr>
      <dsp:spPr>
        <a:xfrm>
          <a:off x="932791" y="3177371"/>
          <a:ext cx="190965" cy="190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8389D6-6113-4189-9AA2-5749E689DE55}">
      <dsp:nvSpPr>
        <dsp:cNvPr id="0" name=""/>
        <dsp:cNvSpPr/>
      </dsp:nvSpPr>
      <dsp:spPr>
        <a:xfrm>
          <a:off x="1080127" y="3312374"/>
          <a:ext cx="2424800" cy="46257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89" tIns="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課前預習</a:t>
          </a:r>
        </a:p>
      </dsp:txBody>
      <dsp:txXfrm>
        <a:off x="1080127" y="3312374"/>
        <a:ext cx="2424800" cy="462578"/>
      </dsp:txXfrm>
    </dsp:sp>
    <dsp:sp modelId="{B8C0AA60-98D6-4C07-B92D-818F130BCE88}">
      <dsp:nvSpPr>
        <dsp:cNvPr id="0" name=""/>
        <dsp:cNvSpPr/>
      </dsp:nvSpPr>
      <dsp:spPr>
        <a:xfrm>
          <a:off x="2618426" y="1929670"/>
          <a:ext cx="345206" cy="345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569A65-8E44-4746-8652-5A8E32C940C9}">
      <dsp:nvSpPr>
        <dsp:cNvPr id="0" name=""/>
        <dsp:cNvSpPr/>
      </dsp:nvSpPr>
      <dsp:spPr>
        <a:xfrm>
          <a:off x="2520279" y="2525305"/>
          <a:ext cx="2880325" cy="64303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18" tIns="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strike="noStrike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課堂學習</a:t>
          </a:r>
        </a:p>
      </dsp:txBody>
      <dsp:txXfrm>
        <a:off x="2520279" y="2525305"/>
        <a:ext cx="2880325" cy="643038"/>
      </dsp:txXfrm>
    </dsp:sp>
    <dsp:sp modelId="{35D80F0D-DA0D-4F45-926F-9F5D1B2124BC}">
      <dsp:nvSpPr>
        <dsp:cNvPr id="0" name=""/>
        <dsp:cNvSpPr/>
      </dsp:nvSpPr>
      <dsp:spPr>
        <a:xfrm>
          <a:off x="4645596" y="1170400"/>
          <a:ext cx="477413" cy="477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6950B6-FF8E-4EAD-AA8B-0F8836178FC2}">
      <dsp:nvSpPr>
        <dsp:cNvPr id="0" name=""/>
        <dsp:cNvSpPr/>
      </dsp:nvSpPr>
      <dsp:spPr>
        <a:xfrm>
          <a:off x="4680519" y="2016224"/>
          <a:ext cx="2582208" cy="104814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971" tIns="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課後複習</a:t>
          </a:r>
        </a:p>
      </dsp:txBody>
      <dsp:txXfrm>
        <a:off x="4680519" y="2016224"/>
        <a:ext cx="2582208" cy="1048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8752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2021/12/9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56784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12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13</a:t>
            </a:fld>
            <a:endParaRPr lang="en-US" altLang="zh-TW" dirty="0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13</a:t>
            </a:fld>
            <a:endParaRPr kumimoji="0" lang="en-US" altLang="zh-TW" sz="1200" dirty="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13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14</a:t>
            </a:fld>
            <a:endParaRPr lang="en-US" altLang="zh-TW" dirty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14</a:t>
            </a:fld>
            <a:endParaRPr kumimoji="0" lang="en-US" altLang="zh-TW" sz="1200" dirty="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14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>
            <a:extLst>
              <a:ext uri="{FF2B5EF4-FFF2-40B4-BE49-F238E27FC236}">
                <a16:creationId xmlns="" xmlns:a16="http://schemas.microsoft.com/office/drawing/2014/main" id="{06569FB4-B225-427C-8D71-2A7C8734A5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>
            <a:extLst>
              <a:ext uri="{FF2B5EF4-FFF2-40B4-BE49-F238E27FC236}">
                <a16:creationId xmlns="" xmlns:a16="http://schemas.microsoft.com/office/drawing/2014/main" id="{3705B820-08D3-4B0B-9BAD-6C96F32CA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2820" name="投影片編號版面配置區 3">
            <a:extLst>
              <a:ext uri="{FF2B5EF4-FFF2-40B4-BE49-F238E27FC236}">
                <a16:creationId xmlns="" xmlns:a16="http://schemas.microsoft.com/office/drawing/2014/main" id="{A2AF7117-BB74-4BF4-83F2-E36E8F68751F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91D6A12-51C9-4236-8487-A4F0C2A9CC0B}" type="slidenum">
              <a:rPr kumimoji="0" lang="zh-TW" altLang="en-US" sz="1200">
                <a:latin typeface="Calibri" panose="020F0502020204030204" pitchFamily="34" charset="0"/>
              </a:rPr>
              <a:pPr algn="r"/>
              <a:t>16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45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17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18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19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20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21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22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23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24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25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26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27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28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29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30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32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45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=""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=""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=""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70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6">
            <a:extLst>
              <a:ext uri="{FF2B5EF4-FFF2-40B4-BE49-F238E27FC236}">
                <a16:creationId xmlns="" xmlns:a16="http://schemas.microsoft.com/office/drawing/2014/main" id="{6491B4DC-1C75-4BFB-B0B0-9140A07D60C9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40A0FFB-E406-4A4E-9252-67A16120C2C4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71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  <p:sp>
        <p:nvSpPr>
          <p:cNvPr id="17411" name="投影片圖像版面配置區 1">
            <a:extLst>
              <a:ext uri="{FF2B5EF4-FFF2-40B4-BE49-F238E27FC236}">
                <a16:creationId xmlns="" xmlns:a16="http://schemas.microsoft.com/office/drawing/2014/main" id="{75DC4AD9-9B3D-4071-BF22-0C7BE05C3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備忘稿版面配置區 2">
            <a:extLst>
              <a:ext uri="{FF2B5EF4-FFF2-40B4-BE49-F238E27FC236}">
                <a16:creationId xmlns="" xmlns:a16="http://schemas.microsoft.com/office/drawing/2014/main" id="{C3067E39-C0DE-44CC-9B5E-65312EBA0A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7413" name="投影片編號版面配置區 3">
            <a:extLst>
              <a:ext uri="{FF2B5EF4-FFF2-40B4-BE49-F238E27FC236}">
                <a16:creationId xmlns="" xmlns:a16="http://schemas.microsoft.com/office/drawing/2014/main" id="{FC2F8905-3747-42E5-8865-2A5611E44FA4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2EFA974-04BB-4B14-B0A4-01E5A91066D4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71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="" xmlns:a16="http://schemas.microsoft.com/office/drawing/2014/main" id="{D96EB435-2956-44EE-9BC5-DCA30BA5A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>
            <a:extLst>
              <a:ext uri="{FF2B5EF4-FFF2-40B4-BE49-F238E27FC236}">
                <a16:creationId xmlns="" xmlns:a16="http://schemas.microsoft.com/office/drawing/2014/main" id="{281A10B9-BB31-4A81-A12A-9C415FA6B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="" xmlns:a16="http://schemas.microsoft.com/office/drawing/2014/main" id="{3793FAC3-81C1-458F-88DF-503E40EFF68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D41663F-4038-41D3-9662-D6CF4747A2A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72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="" xmlns:a16="http://schemas.microsoft.com/office/drawing/2014/main" id="{3327D265-E2C7-476F-9386-C919E77ED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1363"/>
            <a:ext cx="662305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="" xmlns:a16="http://schemas.microsoft.com/office/drawing/2014/main" id="{C89201B0-0579-4B88-AE71-9D2F91F4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21" tIns="44111" rIns="88221" bIns="44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="" xmlns:a16="http://schemas.microsoft.com/office/drawing/2014/main" id="{D4504E83-1FBE-4300-AEF8-AF15B08C328C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F9FB65D0-1957-4459-ABD7-B0EA4117ECA1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76</a:t>
            </a:fld>
            <a:endParaRPr kumimoji="0" lang="en-US" altLang="zh-TW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86</a:t>
            </a:fld>
            <a:endParaRPr lang="en-US" altLang="zh-TW" sz="1200" dirty="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86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 dirty="0"/>
              <a:t>特優比照第</a:t>
            </a:r>
            <a:r>
              <a:rPr lang="en-US" altLang="zh-TW" dirty="0"/>
              <a:t>1</a:t>
            </a:r>
            <a:r>
              <a:rPr lang="zh-TW" altLang="en-US" dirty="0"/>
              <a:t>名、優等比照第</a:t>
            </a:r>
            <a:r>
              <a:rPr lang="en-US" altLang="zh-TW" dirty="0"/>
              <a:t>2</a:t>
            </a:r>
            <a:r>
              <a:rPr lang="zh-TW" altLang="en-US" dirty="0"/>
              <a:t>名、甲等比照第</a:t>
            </a:r>
            <a:r>
              <a:rPr lang="en-US" altLang="zh-TW" dirty="0"/>
              <a:t>3</a:t>
            </a:r>
            <a:r>
              <a:rPr lang="zh-TW" altLang="en-US" dirty="0"/>
              <a:t>名、乙等比照第</a:t>
            </a:r>
            <a:r>
              <a:rPr lang="en-US" altLang="zh-TW" dirty="0"/>
              <a:t>4</a:t>
            </a:r>
            <a:r>
              <a:rPr lang="zh-TW" altLang="en-US" dirty="0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96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 dirty="0">
                <a:latin typeface="Arial" pitchFamily="34" charset="0"/>
              </a:rPr>
              <a:t>摺頁資料  金雞蛋</a:t>
            </a:r>
            <a:r>
              <a:rPr lang="en-US" altLang="zh-TW" sz="1100" dirty="0">
                <a:latin typeface="Arial" pitchFamily="34" charset="0"/>
              </a:rPr>
              <a:t>(</a:t>
            </a:r>
            <a:r>
              <a:rPr lang="zh-TW" altLang="en-US" sz="1100" dirty="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 dirty="0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99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1363"/>
            <a:ext cx="6619875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 dirty="0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 dirty="0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100</a:t>
            </a:fld>
            <a:endParaRPr lang="en-US" altLang="zh-TW" sz="12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119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197088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>
            <a:extLst>
              <a:ext uri="{FF2B5EF4-FFF2-40B4-BE49-F238E27FC236}">
                <a16:creationId xmlns="" xmlns:a16="http://schemas.microsoft.com/office/drawing/2014/main" id="{AA9A3965-1890-48C0-B0C3-93C925365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>
            <a:extLst>
              <a:ext uri="{FF2B5EF4-FFF2-40B4-BE49-F238E27FC236}">
                <a16:creationId xmlns="" xmlns:a16="http://schemas.microsoft.com/office/drawing/2014/main" id="{1066DEBA-B742-432E-A21A-4A49244C5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 dirty="0"/>
          </a:p>
          <a:p>
            <a:pPr>
              <a:spcBef>
                <a:spcPct val="0"/>
              </a:spcBef>
            </a:pPr>
            <a:endParaRPr lang="en-US" altLang="zh-TW" dirty="0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124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125</a:t>
            </a:fld>
            <a:endParaRPr lang="en-US" altLang="zh-TW" sz="1200" dirty="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125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127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3517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7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8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9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10</a:t>
            </a:fld>
            <a:endParaRPr lang="en-US" altLang="zh-TW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31766-C972-4C30-B3C2-378C0CF40180}" type="datetimeFigureOut">
              <a:rPr lang="zh-TW" altLang="en-US"/>
              <a:pPr>
                <a:defRPr/>
              </a:pPr>
              <a:t>2021/12/9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B69948E-C0D2-424F-BA90-33582DE2676A}" type="slidenum">
              <a:rPr lang="zh-TW" altLang="en-US"/>
              <a:pPr/>
              <a:t>‹#›</a:t>
            </a:fld>
            <a:endParaRPr lang="zh-TW" altLang="en-US" dirty="0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3066235" y="6198486"/>
            <a:ext cx="9190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schemeClr val="bg2">
                    <a:lumMod val="90000"/>
                  </a:schemeClr>
                </a:solidFill>
              </a:rPr>
              <a:t>Smart Leadership Makes Da You a Smart School</a:t>
            </a:r>
            <a:endParaRPr lang="en-US" sz="3200" dirty="0">
              <a:solidFill>
                <a:schemeClr val="bg2">
                  <a:lumMod val="90000"/>
                </a:schemeClr>
              </a:solidFill>
            </a:endParaRPr>
          </a:p>
          <a:p>
            <a:endParaRPr lang="en-US" sz="32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9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2021/12/9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1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9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microsoft.com/office/2007/relationships/hdphoto" Target="../media/hdphoto1.wdp"/><Relationship Id="rId4" Type="http://schemas.openxmlformats.org/officeDocument/2006/relationships/image" Target="../media/image12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3" Type="http://schemas.openxmlformats.org/officeDocument/2006/relationships/image" Target="../media/image6.png"/><Relationship Id="rId7" Type="http://schemas.openxmlformats.org/officeDocument/2006/relationships/slide" Target="slide47.xml"/><Relationship Id="rId12" Type="http://schemas.openxmlformats.org/officeDocument/2006/relationships/slide" Target="slide12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15.xml"/><Relationship Id="rId5" Type="http://schemas.openxmlformats.org/officeDocument/2006/relationships/slide" Target="slide5.xml"/><Relationship Id="rId10" Type="http://schemas.openxmlformats.org/officeDocument/2006/relationships/slide" Target="slide101.xml"/><Relationship Id="rId4" Type="http://schemas.openxmlformats.org/officeDocument/2006/relationships/slide" Target="slide3.xml"/><Relationship Id="rId9" Type="http://schemas.openxmlformats.org/officeDocument/2006/relationships/slide" Target="slide8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1.jpe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0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5" Type="http://schemas.openxmlformats.org/officeDocument/2006/relationships/image" Target="../media/image44.pn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44.png"/><Relationship Id="rId4" Type="http://schemas.openxmlformats.org/officeDocument/2006/relationships/hyperlink" Target="%E6%A9%9F%E6%A2%B0%E7%BE%A4.MP4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55.jpeg"/><Relationship Id="rId7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57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56.jpeg"/><Relationship Id="rId9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25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83164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1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6914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7690" y="1590677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087939" y="3644900"/>
            <a:ext cx="59046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主講人：南崁高中陳家祥校長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6985004" y="4471786"/>
            <a:ext cx="529033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地點：興南國中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105544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5664200" y="912814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家長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可以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幫助孩子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多元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試探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並瞭解自己的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性向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興趣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能力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，再</a:t>
            </a:r>
            <a:r>
              <a:rPr lang="zh-TW" altLang="en-US" sz="2400" b="1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參考學校老師建議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收集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相關</a:t>
            </a:r>
            <a:r>
              <a:rPr lang="zh-TW" altLang="en-US" sz="24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，並與孩子深入討論，較能規劃適合孩子的</a:t>
            </a:r>
            <a:r>
              <a:rPr lang="zh-TW" altLang="en-US" sz="2400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</a:rPr>
              <a:t>生涯進路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5589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84338" y="836614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47814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110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1810405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2404130" y="2500313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2999443" y="2492376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3556655" y="2500314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4132918" y="2500314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4709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5979180" y="2511426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6672918" y="2524125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1455738" y="-37306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5284330" y="1932238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1547814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1547814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7921626" y="2441576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 dirty="0">
                  <a:solidFill>
                    <a:srgbClr val="660066"/>
                  </a:solidFill>
                </a:rPr>
                <a:t>11</a:t>
              </a:r>
              <a:endParaRPr lang="zh-TW" altLang="en-US" sz="2200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8164692" y="2441576"/>
            <a:ext cx="1088847" cy="3629025"/>
            <a:chOff x="6437794" y="2441134"/>
            <a:chExt cx="1088622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 dirty="0">
                  <a:solidFill>
                    <a:srgbClr val="0000FF"/>
                  </a:solidFill>
                </a:rPr>
                <a:t>12</a:t>
              </a:r>
              <a:endParaRPr lang="zh-TW" altLang="en-US" sz="2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7270751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 dirty="0">
                  <a:solidFill>
                    <a:srgbClr val="0000FF"/>
                  </a:solidFill>
                </a:rPr>
                <a:t>10</a:t>
              </a:r>
              <a:endParaRPr lang="zh-TW" altLang="en-US" sz="2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9072096" y="4988720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8937158" y="5431632"/>
            <a:ext cx="52322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1992314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1847851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電腦志願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1919289" y="2132856"/>
            <a:ext cx="8207375" cy="35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5/23-27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6/16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6/23-7/4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7/13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1919288" y="765175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 dirty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1992313" y="404813"/>
            <a:ext cx="8424862" cy="11430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 dirty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2692895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至多</a:t>
            </a:r>
            <a:r>
              <a:rPr lang="en-US" altLang="zh-TW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105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2738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1866900" y="1015631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2063750" y="549276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83893"/>
              </p:ext>
            </p:extLst>
          </p:nvPr>
        </p:nvGraphicFramePr>
        <p:xfrm>
          <a:off x="1127163" y="1740716"/>
          <a:ext cx="10009111" cy="4980760"/>
        </p:xfrm>
        <a:graphic>
          <a:graphicData uri="http://schemas.openxmlformats.org/drawingml/2006/table">
            <a:tbl>
              <a:tblPr/>
              <a:tblGrid>
                <a:gridCol w="23653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143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93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106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107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108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109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7581900" y="6356351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11</a:t>
            </a:fld>
            <a:endParaRPr kumimoji="0" lang="en-US" altLang="ko-KR" sz="900" dirty="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3222135" y="-53004"/>
            <a:ext cx="613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2776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11</a:t>
            </a:fld>
            <a:endParaRPr kumimoji="0" lang="en-US" altLang="zh-TW" sz="900" dirty="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110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111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112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113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114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207568" y="2492897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08996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8AFC4A67-8C2C-4FEF-BD2E-46B1652D9667}"/>
              </a:ext>
            </a:extLst>
          </p:cNvPr>
          <p:cNvGrpSpPr/>
          <p:nvPr/>
        </p:nvGrpSpPr>
        <p:grpSpPr>
          <a:xfrm>
            <a:off x="0" y="0"/>
            <a:ext cx="12192000" cy="6823121"/>
            <a:chOff x="1524000" y="0"/>
            <a:chExt cx="9144000" cy="6823121"/>
          </a:xfrm>
        </p:grpSpPr>
        <p:pic>
          <p:nvPicPr>
            <p:cNvPr id="5" name="圖片 4">
              <a:extLst>
                <a:ext uri="{FF2B5EF4-FFF2-40B4-BE49-F238E27FC236}">
                  <a16:creationId xmlns="" xmlns:a16="http://schemas.microsoft.com/office/drawing/2014/main" id="{E67B79E7-763D-4FAE-A78E-EA8764D1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3330804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85F35E84-BBE6-4D0B-9620-C6D2F60A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27348"/>
              <a:ext cx="9144000" cy="349577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67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39"/>
            <a:ext cx="12192000" cy="691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5519738" y="1053505"/>
            <a:ext cx="5148262" cy="5962938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1415480" y="54868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FED6302-B6B0-43D3-BAF4-16E3B0DEB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083691"/>
            <a:ext cx="5040362" cy="5774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04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631951" y="3716339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3560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"/>
            <a:ext cx="12192000" cy="685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矩形 6">
            <a:extLst>
              <a:ext uri="{FF2B5EF4-FFF2-40B4-BE49-F238E27FC236}">
                <a16:creationId xmlns="" xmlns:a16="http://schemas.microsoft.com/office/drawing/2014/main" id="{6EF926B9-8FE2-4A76-9CB3-AE34EE03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2550"/>
            <a:ext cx="9144000" cy="670231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</a:t>
            </a:r>
            <a:r>
              <a:rPr lang="zh-TW" altLang="en-US" b="1" dirty="0">
                <a:solidFill>
                  <a:schemeClr val="tx1"/>
                </a:solidFill>
                <a:latin typeface="Cataneo BT" pitchFamily="66" charset="0"/>
                <a:ea typeface="標楷體" panose="03000509000000000000" pitchFamily="65" charset="-120"/>
                <a:sym typeface="Wingdings" panose="05000000000000000000" pitchFamily="2" charset="2"/>
              </a:rPr>
              <a:t>適性輔導網站資源</a:t>
            </a:r>
            <a:endParaRPr lang="zh-TW" altLang="en-US" b="1" dirty="0">
              <a:solidFill>
                <a:schemeClr val="tx1"/>
              </a:solidFill>
              <a:latin typeface="Cataneo BT" pitchFamily="66" charset="0"/>
              <a:ea typeface="標楷體" panose="03000509000000000000" pitchFamily="65" charset="-120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="" xmlns:a16="http://schemas.microsoft.com/office/drawing/2014/main" id="{39199872-ECDB-4A94-B030-DB8A47922AD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85045"/>
            <a:ext cx="8726488" cy="771747"/>
            <a:chOff x="720" y="-712"/>
            <a:chExt cx="2256" cy="4457"/>
          </a:xfrm>
        </p:grpSpPr>
        <p:sp>
          <p:nvSpPr>
            <p:cNvPr id="104455" name="AutoShape 16">
              <a:extLst>
                <a:ext uri="{FF2B5EF4-FFF2-40B4-BE49-F238E27FC236}">
                  <a16:creationId xmlns="" xmlns:a16="http://schemas.microsoft.com/office/drawing/2014/main" id="{574F9F27-FD01-4675-BCBA-E91B8ECAD2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04456" name="AutoShape 17">
              <a:extLst>
                <a:ext uri="{FF2B5EF4-FFF2-40B4-BE49-F238E27FC236}">
                  <a16:creationId xmlns="" xmlns:a16="http://schemas.microsoft.com/office/drawing/2014/main" id="{C182142D-1B8A-4837-B521-EE2627EF22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2400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2400" dirty="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04457" name="AutoShape 19">
              <a:extLst>
                <a:ext uri="{FF2B5EF4-FFF2-40B4-BE49-F238E27FC236}">
                  <a16:creationId xmlns="" xmlns:a16="http://schemas.microsoft.com/office/drawing/2014/main" id="{C9842ACC-358E-467C-A0F1-7A34AA9C7F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4452" name="圖片 1">
            <a:extLst>
              <a:ext uri="{FF2B5EF4-FFF2-40B4-BE49-F238E27FC236}">
                <a16:creationId xmlns="" xmlns:a16="http://schemas.microsoft.com/office/drawing/2014/main" id="{50A9DA1A-D8BF-4AA7-948B-72E5777CB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圖片 2">
            <a:extLst>
              <a:ext uri="{FF2B5EF4-FFF2-40B4-BE49-F238E27FC236}">
                <a16:creationId xmlns="" xmlns:a16="http://schemas.microsoft.com/office/drawing/2014/main" id="{ECEF0A6C-FCB0-480B-B27A-2E607CEC3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5157789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3CB7762-0272-4029-A5B3-C8F65FF41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723" y="1507107"/>
            <a:ext cx="10339614" cy="53021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783632" y="252865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07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en-US" altLang="zh-TW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1524001" y="2228851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5895976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1524000" y="5065714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瞭解自己的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54214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None/>
              <a:defRPr/>
            </a:pP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87572" y="1477066"/>
            <a:ext cx="7516292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1936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8209523" y="1444936"/>
            <a:ext cx="3344229" cy="24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5" y="40257"/>
            <a:ext cx="10715284" cy="1085774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觀念的再確認之一教育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時代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                   教育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1.0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至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之意涵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77335" y="1955321"/>
            <a:ext cx="8596668" cy="4086041"/>
          </a:xfrm>
        </p:spPr>
        <p:txBody>
          <a:bodyPr/>
          <a:lstStyle/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77821" y="1223796"/>
          <a:ext cx="12078398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56">
                  <a:extLst>
                    <a:ext uri="{9D8B030D-6E8A-4147-A177-3AD203B41FA5}">
                      <a16:colId xmlns="" xmlns:a16="http://schemas.microsoft.com/office/drawing/2014/main" val="3607688990"/>
                    </a:ext>
                  </a:extLst>
                </a:gridCol>
                <a:gridCol w="10688242">
                  <a:extLst>
                    <a:ext uri="{9D8B030D-6E8A-4147-A177-3AD203B41FA5}">
                      <a16:colId xmlns="" xmlns:a16="http://schemas.microsoft.com/office/drawing/2014/main" val="3796777310"/>
                    </a:ext>
                  </a:extLst>
                </a:gridCol>
              </a:tblGrid>
              <a:tr h="54058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類別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意涵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44986491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1.0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古代到中世紀，教育是建立在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個人對個人傳授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的基礎上。本質而言，它的範圍有限，且屬於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非正式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55858679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2.0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印刷機的發明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，使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更多人民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有機會能夠接受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基礎教育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，並帶來了科學探究的文化。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953096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3.0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網際網路和通訊科技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的興起，改變傳統教學模式，提供一個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學習的科技平臺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48893658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4.0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將學習者放在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生態系統的</a:t>
                      </a:r>
                      <a:r>
                        <a:rPr lang="zh-TW" altLang="en-US" sz="3200" b="1" u="sng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中心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，學習者可以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架構自己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的學習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路徑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，達成個人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目標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。    </a:t>
                      </a:r>
                      <a:r>
                        <a:rPr lang="en-US" altLang="zh-TW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生本理論</a:t>
                      </a:r>
                      <a:r>
                        <a:rPr lang="en-US" altLang="zh-TW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zh-TW" altLang="en-US" sz="3200" b="1" dirty="0">
                        <a:solidFill>
                          <a:srgbClr val="FF33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63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1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1802" y="0"/>
            <a:ext cx="11710197" cy="1063925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</a:rPr>
              <a:t>觀念的再確認之一教育</a:t>
            </a:r>
            <a:r>
              <a:rPr lang="en-US" altLang="zh-TW" dirty="0">
                <a:solidFill>
                  <a:schemeClr val="tx1"/>
                </a:solidFill>
                <a:latin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</a:rPr>
              <a:t>時代</a:t>
            </a:r>
            <a:r>
              <a:rPr lang="en-US" altLang="zh-TW" dirty="0">
                <a:solidFill>
                  <a:schemeClr val="tx1"/>
                </a:solidFill>
                <a:latin typeface="+mj-ea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</a:rPr>
              <a:t>               教育</a:t>
            </a:r>
            <a:r>
              <a:rPr lang="en-US" altLang="zh-TW" dirty="0">
                <a:solidFill>
                  <a:schemeClr val="tx1"/>
                </a:solidFill>
                <a:latin typeface="+mj-ea"/>
              </a:rPr>
              <a:t>1.0</a:t>
            </a:r>
            <a:r>
              <a:rPr lang="zh-TW" altLang="en-US" dirty="0">
                <a:solidFill>
                  <a:schemeClr val="tx1"/>
                </a:solidFill>
                <a:latin typeface="+mj-ea"/>
              </a:rPr>
              <a:t>至</a:t>
            </a:r>
            <a:r>
              <a:rPr lang="en-US" altLang="zh-TW" dirty="0">
                <a:solidFill>
                  <a:schemeClr val="tx1"/>
                </a:solidFill>
                <a:latin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</a:rPr>
              <a:t>之意</a:t>
            </a:r>
            <a:r>
              <a:rPr lang="zh-TW" altLang="en-US" sz="4900" dirty="0">
                <a:solidFill>
                  <a:schemeClr val="tx1"/>
                </a:solidFill>
                <a:latin typeface="+mn-ea"/>
              </a:rPr>
              <a:t>涵</a:t>
            </a:r>
            <a:r>
              <a:rPr lang="en-US" altLang="zh-TW" sz="49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9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搭配智慧教室系統</a:t>
            </a:r>
            <a:r>
              <a:rPr lang="en-US" altLang="zh-TW" sz="49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68094" y="1114324"/>
          <a:ext cx="12220075" cy="5445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936">
                  <a:extLst>
                    <a:ext uri="{9D8B030D-6E8A-4147-A177-3AD203B41FA5}">
                      <a16:colId xmlns="" xmlns:a16="http://schemas.microsoft.com/office/drawing/2014/main" val="1729177981"/>
                    </a:ext>
                  </a:extLst>
                </a:gridCol>
                <a:gridCol w="2308608">
                  <a:extLst>
                    <a:ext uri="{9D8B030D-6E8A-4147-A177-3AD203B41FA5}">
                      <a16:colId xmlns="" xmlns:a16="http://schemas.microsoft.com/office/drawing/2014/main" val="2347109696"/>
                    </a:ext>
                  </a:extLst>
                </a:gridCol>
                <a:gridCol w="2668775">
                  <a:extLst>
                    <a:ext uri="{9D8B030D-6E8A-4147-A177-3AD203B41FA5}">
                      <a16:colId xmlns="" xmlns:a16="http://schemas.microsoft.com/office/drawing/2014/main" val="1464594486"/>
                    </a:ext>
                  </a:extLst>
                </a:gridCol>
                <a:gridCol w="2975801">
                  <a:extLst>
                    <a:ext uri="{9D8B030D-6E8A-4147-A177-3AD203B41FA5}">
                      <a16:colId xmlns="" xmlns:a16="http://schemas.microsoft.com/office/drawing/2014/main" val="62668468"/>
                    </a:ext>
                  </a:extLst>
                </a:gridCol>
                <a:gridCol w="2595955">
                  <a:extLst>
                    <a:ext uri="{9D8B030D-6E8A-4147-A177-3AD203B41FA5}">
                      <a16:colId xmlns="" xmlns:a16="http://schemas.microsoft.com/office/drawing/2014/main" val="645512056"/>
                    </a:ext>
                  </a:extLst>
                </a:gridCol>
              </a:tblGrid>
              <a:tr h="446203">
                <a:tc>
                  <a:txBody>
                    <a:bodyPr/>
                    <a:lstStyle/>
                    <a:p>
                      <a:r>
                        <a:rPr lang="zh-TW" altLang="en-US" dirty="0"/>
                        <a:t>類別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000FF"/>
                          </a:solidFill>
                        </a:rPr>
                        <a:t>教育</a:t>
                      </a:r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1.0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000FF"/>
                          </a:solidFill>
                        </a:rPr>
                        <a:t>教育</a:t>
                      </a:r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2.0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000FF"/>
                          </a:solidFill>
                        </a:rPr>
                        <a:t>教育</a:t>
                      </a:r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3.0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000FF"/>
                          </a:solidFill>
                        </a:rPr>
                        <a:t>教育</a:t>
                      </a:r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4.0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79392344"/>
                  </a:ext>
                </a:extLst>
              </a:tr>
              <a:tr h="68417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發展時間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中世紀之前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中世紀至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</a:rPr>
                        <a:t>1970AD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(1270</a:t>
                      </a:r>
                      <a:r>
                        <a:rPr lang="zh-TW" altLang="en-US" sz="2000" b="1" dirty="0">
                          <a:solidFill>
                            <a:srgbClr val="0000FF"/>
                          </a:solidFill>
                        </a:rPr>
                        <a:t>年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zh-TW" alt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1980AD</a:t>
                      </a:r>
                      <a:r>
                        <a:rPr lang="zh-TW" altLang="en-US" sz="2000" dirty="0"/>
                        <a:t>至</a:t>
                      </a:r>
                      <a:r>
                        <a:rPr lang="en-US" altLang="zh-TW" sz="2000" dirty="0"/>
                        <a:t>2010AD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(30</a:t>
                      </a:r>
                      <a:r>
                        <a:rPr lang="zh-TW" altLang="en-US" sz="2000" b="1" dirty="0">
                          <a:solidFill>
                            <a:srgbClr val="0000FF"/>
                          </a:solidFill>
                        </a:rPr>
                        <a:t>年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zh-TW" alt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2010AD</a:t>
                      </a:r>
                      <a:r>
                        <a:rPr lang="zh-TW" altLang="en-US" sz="2000" dirty="0"/>
                        <a:t>以後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(9</a:t>
                      </a:r>
                      <a:r>
                        <a:rPr lang="zh-TW" altLang="en-US" sz="2000" b="1" dirty="0">
                          <a:solidFill>
                            <a:srgbClr val="0000FF"/>
                          </a:solidFill>
                        </a:rPr>
                        <a:t>年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zh-TW" alt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78079656"/>
                  </a:ext>
                </a:extLst>
              </a:tr>
              <a:tr h="586355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教育型態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小規模、少數人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大班級教學、普及化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小班級數教學、普及化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小班級教學</a:t>
                      </a:r>
                      <a:r>
                        <a:rPr lang="en-US" altLang="zh-TW" sz="2000" dirty="0"/>
                        <a:t>(30</a:t>
                      </a:r>
                      <a:r>
                        <a:rPr lang="zh-TW" altLang="en-US" sz="2000" dirty="0"/>
                        <a:t>人</a:t>
                      </a:r>
                      <a:r>
                        <a:rPr lang="en-US" altLang="zh-TW" sz="2000" dirty="0"/>
                        <a:t>)</a:t>
                      </a:r>
                      <a:r>
                        <a:rPr lang="zh-TW" altLang="en-US" sz="2000" dirty="0"/>
                        <a:t>、普及化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09686567"/>
                  </a:ext>
                </a:extLst>
              </a:tr>
              <a:tr h="56836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學校場域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實體校園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實體校園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實體、虛擬校園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FF0000"/>
                          </a:solidFill>
                        </a:rPr>
                        <a:t>智慧校園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0909087"/>
                  </a:ext>
                </a:extLst>
              </a:tr>
              <a:tr h="50965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知識重點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記憶知識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接受知識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生產和消費知識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FF0000"/>
                          </a:solidFill>
                        </a:rPr>
                        <a:t>創新知識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06278716"/>
                  </a:ext>
                </a:extLst>
              </a:tr>
              <a:tr h="803165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教學方式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個別菁英教學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單一化教學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多樣化教學、</a:t>
                      </a:r>
                      <a:r>
                        <a:rPr lang="zh-TW" altLang="en-US" sz="2000" b="1" dirty="0">
                          <a:solidFill>
                            <a:srgbClr val="FF0000"/>
                          </a:solidFill>
                        </a:rPr>
                        <a:t>信息科技融入教學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rgbClr val="FF0000"/>
                          </a:solidFill>
                        </a:rPr>
                        <a:t>多樣化教學、個別化教學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10331356"/>
                  </a:ext>
                </a:extLst>
              </a:tr>
              <a:tr h="51096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課程內涵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傳統經典課程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人格陶冶和實用課程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多樣化課程、數位課程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客制化、數位課程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1812790"/>
                  </a:ext>
                </a:extLst>
              </a:tr>
              <a:tr h="505696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科技運用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</a:rPr>
                        <a:t>多且廣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0693425"/>
                  </a:ext>
                </a:extLst>
              </a:tr>
              <a:tr h="56836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師生關係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</a:rPr>
                        <a:t>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40152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72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552755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壹、觀念的再確認之二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學習五部曲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完整的學習歷程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816021" y="3473570"/>
            <a:ext cx="10276010" cy="2668438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預習→</a:t>
            </a:r>
            <a:r>
              <a:rPr lang="zh-TW" altLang="en-US" sz="5400" b="1" dirty="0">
                <a:solidFill>
                  <a:srgbClr val="FF3300"/>
                </a:solidFill>
                <a:latin typeface="+mj-ea"/>
                <a:ea typeface="+mj-ea"/>
              </a:rPr>
              <a:t>教學→評量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→診斷→</a:t>
            </a:r>
            <a:r>
              <a:rPr lang="zh-TW" altLang="en-US" sz="5400" b="1" dirty="0">
                <a:solidFill>
                  <a:srgbClr val="7030A0"/>
                </a:solidFill>
                <a:latin typeface="+mj-ea"/>
                <a:ea typeface="+mj-ea"/>
              </a:rPr>
              <a:t>補救</a:t>
            </a:r>
            <a:endParaRPr lang="en-US" altLang="zh-TW" sz="5400" b="1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1   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→ 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2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  → 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3   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→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4   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 →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5</a:t>
            </a:r>
          </a:p>
          <a:p>
            <a:r>
              <a:rPr lang="zh-TW" altLang="en-US" sz="5400" b="1" dirty="0">
                <a:solidFill>
                  <a:srgbClr val="7030A0"/>
                </a:solidFill>
                <a:latin typeface="+mj-ea"/>
                <a:ea typeface="+mj-ea"/>
              </a:rPr>
              <a:t>把破網補好，漁獲量才會增加</a:t>
            </a:r>
            <a:endParaRPr lang="en-US" altLang="zh-TW" sz="5400" b="1" dirty="0">
              <a:solidFill>
                <a:srgbClr val="7030A0"/>
              </a:solidFill>
              <a:latin typeface="+mj-ea"/>
              <a:ea typeface="+mj-ea"/>
            </a:endParaRPr>
          </a:p>
          <a:p>
            <a:endParaRPr lang="en-US" altLang="zh-TW" sz="5400" b="1" dirty="0">
              <a:solidFill>
                <a:srgbClr val="0000FF"/>
              </a:solidFill>
              <a:latin typeface="+mj-ea"/>
            </a:endParaRPr>
          </a:p>
          <a:p>
            <a:endParaRPr lang="zh-TW" altLang="en-US" sz="54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54264" y="5722189"/>
            <a:ext cx="897147" cy="626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IRS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91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20138"/>
              </p:ext>
            </p:extLst>
          </p:nvPr>
        </p:nvGraphicFramePr>
        <p:xfrm>
          <a:off x="1307691" y="968375"/>
          <a:ext cx="9576618" cy="5818189"/>
        </p:xfrm>
        <a:graphic>
          <a:graphicData uri="http://schemas.openxmlformats.org/drawingml/2006/table">
            <a:tbl>
              <a:tblPr/>
              <a:tblGrid>
                <a:gridCol w="16210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38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46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070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2064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557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8790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11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51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9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15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062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1524000" y="4635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4309" y="4581128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8112224" y="1272700"/>
            <a:ext cx="3462214" cy="3167221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壹、觀念的再確認之三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學習前、中、後三階段的時間比例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7842" y="1825625"/>
            <a:ext cx="11841192" cy="4351338"/>
          </a:xfrm>
        </p:spPr>
        <p:txBody>
          <a:bodyPr/>
          <a:lstStyle/>
          <a:p>
            <a:r>
              <a:rPr lang="zh-TW" altLang="en-US" sz="4800" b="1" dirty="0">
                <a:latin typeface="+mj-ea"/>
                <a:ea typeface="+mj-ea"/>
              </a:rPr>
              <a:t>課前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預習</a:t>
            </a:r>
            <a:endParaRPr lang="en-US" altLang="zh-TW" sz="4800" b="1" dirty="0">
              <a:solidFill>
                <a:srgbClr val="FF3300"/>
              </a:solidFill>
              <a:latin typeface="+mj-ea"/>
              <a:ea typeface="+mj-ea"/>
            </a:endParaRPr>
          </a:p>
          <a:p>
            <a:r>
              <a:rPr lang="zh-TW" altLang="en-US" sz="4800" b="1" dirty="0">
                <a:latin typeface="+mj-ea"/>
                <a:ea typeface="+mj-ea"/>
              </a:rPr>
              <a:t>課堂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學習</a:t>
            </a:r>
            <a:endParaRPr lang="en-US" altLang="zh-TW" sz="4800" b="1" dirty="0">
              <a:solidFill>
                <a:srgbClr val="FF3300"/>
              </a:solidFill>
              <a:latin typeface="+mj-ea"/>
              <a:ea typeface="+mj-ea"/>
            </a:endParaRPr>
          </a:p>
          <a:p>
            <a:r>
              <a:rPr lang="zh-TW" altLang="en-US" sz="4800" b="1" dirty="0">
                <a:latin typeface="+mj-ea"/>
                <a:ea typeface="+mj-ea"/>
              </a:rPr>
              <a:t>課後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複習</a:t>
            </a:r>
            <a:endParaRPr lang="en-US" altLang="zh-TW" sz="4800" b="1" dirty="0">
              <a:solidFill>
                <a:srgbClr val="FF3300"/>
              </a:solidFill>
              <a:latin typeface="+mj-ea"/>
              <a:ea typeface="+mj-ea"/>
            </a:endParaRPr>
          </a:p>
          <a:p>
            <a:r>
              <a:rPr lang="zh-TW" altLang="en-US" sz="4800" b="1" dirty="0">
                <a:solidFill>
                  <a:srgbClr val="0000FF"/>
                </a:solidFill>
                <a:latin typeface="+mj-ea"/>
                <a:ea typeface="+mj-ea"/>
              </a:rPr>
              <a:t>你認為上述三階段分別應占多少百分比？</a:t>
            </a:r>
          </a:p>
        </p:txBody>
      </p:sp>
    </p:spTree>
    <p:extLst>
      <p:ext uri="{BB962C8B-B14F-4D97-AF65-F5344CB8AC3E}">
        <p14:creationId xmlns:p14="http://schemas.microsoft.com/office/powerpoint/2010/main" val="21596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24000" y="203200"/>
            <a:ext cx="9144000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195" name="標題 1"/>
          <p:cNvSpPr>
            <a:spLocks noGrp="1"/>
          </p:cNvSpPr>
          <p:nvPr>
            <p:ph type="title"/>
          </p:nvPr>
        </p:nvSpPr>
        <p:spPr>
          <a:xfrm>
            <a:off x="2509839" y="254507"/>
            <a:ext cx="7315200" cy="1154112"/>
          </a:xfrm>
        </p:spPr>
        <p:txBody>
          <a:bodyPr/>
          <a:lstStyle/>
          <a:p>
            <a:pPr algn="ctr"/>
            <a:r>
              <a:rPr lang="zh-TW" altLang="en-US" sz="5400" b="1" dirty="0">
                <a:solidFill>
                  <a:srgbClr val="FF0000"/>
                </a:solidFill>
                <a:latin typeface="+mj-ea"/>
                <a:ea typeface="+mj-ea"/>
              </a:rPr>
              <a:t>時間耗在哪裡才划算？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648200" y="6356351"/>
            <a:ext cx="2895600" cy="365125"/>
          </a:xfrm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fld id="{2082925E-F36C-4F09-9A16-0A30BC473276}" type="slidenum">
              <a:rPr kumimoji="0" lang="zh-TW" altLang="en-US">
                <a:solidFill>
                  <a:srgbClr val="898989"/>
                </a:solidFill>
              </a:rPr>
              <a:pPr algn="ctr" eaLnBrk="1" hangingPunct="1"/>
              <a:t>131</a:t>
            </a:fld>
            <a:endParaRPr kumimoji="0" lang="zh-TW" altLang="en-US" dirty="0">
              <a:solidFill>
                <a:srgbClr val="898989"/>
              </a:solidFill>
            </a:endParaRPr>
          </a:p>
        </p:txBody>
      </p:sp>
      <p:graphicFrame>
        <p:nvGraphicFramePr>
          <p:cNvPr id="6" name="資料庫圖表 5"/>
          <p:cNvGraphicFramePr/>
          <p:nvPr>
            <p:extLst/>
          </p:nvPr>
        </p:nvGraphicFramePr>
        <p:xfrm>
          <a:off x="2495600" y="1700808"/>
          <a:ext cx="73448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2063751" y="1557339"/>
            <a:ext cx="6335713" cy="2890837"/>
            <a:chOff x="539552" y="1556792"/>
            <a:chExt cx="6336704" cy="2891646"/>
          </a:xfrm>
        </p:grpSpPr>
        <p:sp>
          <p:nvSpPr>
            <p:cNvPr id="8199" name="文字方塊 7"/>
            <p:cNvSpPr txBox="1">
              <a:spLocks noChangeArrowheads="1"/>
            </p:cNvSpPr>
            <p:nvPr/>
          </p:nvSpPr>
          <p:spPr bwMode="auto">
            <a:xfrm>
              <a:off x="539552" y="3432154"/>
              <a:ext cx="2232374" cy="101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6000" b="1" dirty="0">
                  <a:solidFill>
                    <a:srgbClr val="FF3300"/>
                  </a:solidFill>
                </a:rPr>
                <a:t>40%</a:t>
              </a:r>
            </a:p>
          </p:txBody>
        </p:sp>
        <p:sp>
          <p:nvSpPr>
            <p:cNvPr id="8200" name="文字方塊 8"/>
            <p:cNvSpPr txBox="1">
              <a:spLocks noChangeArrowheads="1"/>
            </p:cNvSpPr>
            <p:nvPr/>
          </p:nvSpPr>
          <p:spPr bwMode="auto">
            <a:xfrm>
              <a:off x="2411508" y="2276130"/>
              <a:ext cx="2232374" cy="101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6000" b="1" dirty="0"/>
                <a:t>40%</a:t>
              </a:r>
            </a:p>
          </p:txBody>
        </p:sp>
        <p:sp>
          <p:nvSpPr>
            <p:cNvPr id="8201" name="文字方塊 9"/>
            <p:cNvSpPr txBox="1">
              <a:spLocks noChangeArrowheads="1"/>
            </p:cNvSpPr>
            <p:nvPr/>
          </p:nvSpPr>
          <p:spPr bwMode="auto">
            <a:xfrm>
              <a:off x="4643882" y="1556792"/>
              <a:ext cx="2232374" cy="101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6000" b="1" dirty="0">
                  <a:solidFill>
                    <a:srgbClr val="FF3300"/>
                  </a:solidFill>
                </a:rPr>
                <a:t>20%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36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1541252" y="1201948"/>
            <a:ext cx="10575985" cy="5394384"/>
          </a:xfrm>
        </p:spPr>
        <p:txBody>
          <a:bodyPr/>
          <a:lstStyle/>
          <a:p>
            <a:pPr algn="l" eaLnBrk="1" hangingPunct="1"/>
            <a:r>
              <a:rPr lang="zh-TW" altLang="en-US" sz="9600" b="1" dirty="0">
                <a:solidFill>
                  <a:srgbClr val="FF0000"/>
                </a:solidFill>
                <a:latin typeface="+mj-ea"/>
                <a:ea typeface="+mj-ea"/>
              </a:rPr>
              <a:t>複習黃金法則</a:t>
            </a:r>
            <a:r>
              <a:rPr lang="en-US" altLang="zh-TW" sz="9600" b="1" dirty="0">
                <a:solidFill>
                  <a:srgbClr val="FF0000"/>
                </a:solidFill>
                <a:latin typeface="+mj-ea"/>
                <a:ea typeface="+mj-ea"/>
              </a:rPr>
              <a:t/>
            </a:r>
            <a:br>
              <a:rPr lang="en-US" altLang="zh-TW" sz="9600" b="1" dirty="0">
                <a:solidFill>
                  <a:srgbClr val="FF0000"/>
                </a:solidFill>
                <a:latin typeface="+mj-ea"/>
                <a:ea typeface="+mj-ea"/>
              </a:rPr>
            </a:br>
            <a:r>
              <a:rPr lang="zh-TW" altLang="en-US" sz="7200" b="1" dirty="0">
                <a:solidFill>
                  <a:srgbClr val="FF3300"/>
                </a:solidFill>
                <a:latin typeface="+mj-ea"/>
                <a:ea typeface="+mj-ea"/>
              </a:rPr>
              <a:t>短時多次</a:t>
            </a:r>
            <a:r>
              <a:rPr lang="zh-TW" altLang="en-US" sz="7200" b="1" dirty="0">
                <a:solidFill>
                  <a:schemeClr val="tx1"/>
                </a:solidFill>
                <a:latin typeface="+mj-ea"/>
                <a:ea typeface="+mj-ea"/>
              </a:rPr>
              <a:t>法則</a:t>
            </a:r>
            <a:r>
              <a:rPr lang="en-US" altLang="zh-TW" sz="7200" b="1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zh-TW" sz="7200" b="1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每次花很少時間複習，但複習很多次。</a:t>
            </a:r>
          </a:p>
        </p:txBody>
      </p:sp>
    </p:spTree>
    <p:extLst>
      <p:ext uri="{BB962C8B-B14F-4D97-AF65-F5344CB8AC3E}">
        <p14:creationId xmlns:p14="http://schemas.microsoft.com/office/powerpoint/2010/main" val="32462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睡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-90488"/>
            <a:ext cx="6983412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93813" y="355632"/>
            <a:ext cx="5761038" cy="1323975"/>
          </a:xfrm>
          <a:prstGeom prst="rect">
            <a:avLst/>
          </a:prstGeom>
          <a:solidFill>
            <a:srgbClr val="595959">
              <a:alpha val="78000"/>
            </a:srgb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8000" b="1" dirty="0">
                <a:solidFill>
                  <a:srgbClr val="0000FF"/>
                </a:solidFill>
                <a:latin typeface="+mj-ea"/>
                <a:ea typeface="+mj-ea"/>
              </a:rPr>
              <a:t>睡眠與作夢</a:t>
            </a:r>
          </a:p>
        </p:txBody>
      </p:sp>
    </p:spTree>
    <p:extLst>
      <p:ext uri="{BB962C8B-B14F-4D97-AF65-F5344CB8AC3E}">
        <p14:creationId xmlns:p14="http://schemas.microsoft.com/office/powerpoint/2010/main" val="13876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203200"/>
            <a:ext cx="9144000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267" name="標題 1"/>
          <p:cNvSpPr txBox="1">
            <a:spLocks/>
          </p:cNvSpPr>
          <p:nvPr/>
        </p:nvSpPr>
        <p:spPr bwMode="auto">
          <a:xfrm>
            <a:off x="1847850" y="258763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0000FF"/>
                </a:solidFill>
                <a:latin typeface="+mj-ea"/>
                <a:ea typeface="+mj-ea"/>
              </a:rPr>
              <a:t>睡眠與學習</a:t>
            </a: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2208213" y="3644901"/>
            <a:ext cx="863600" cy="720725"/>
          </a:xfrm>
          <a:prstGeom prst="rect">
            <a:avLst/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3071813" y="3644901"/>
            <a:ext cx="863600" cy="720725"/>
          </a:xfrm>
          <a:prstGeom prst="rect">
            <a:avLst/>
          </a:prstGeom>
          <a:solidFill>
            <a:srgbClr val="1C9494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3935413" y="3644901"/>
            <a:ext cx="576262" cy="720725"/>
          </a:xfrm>
          <a:prstGeom prst="rect">
            <a:avLst/>
          </a:prstGeom>
          <a:solidFill>
            <a:srgbClr val="595959">
              <a:alpha val="81000"/>
            </a:srgbClr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4511675" y="3644901"/>
            <a:ext cx="863600" cy="720725"/>
          </a:xfrm>
          <a:prstGeom prst="rect">
            <a:avLst/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5375275" y="3644901"/>
            <a:ext cx="863600" cy="720725"/>
          </a:xfrm>
          <a:prstGeom prst="rect">
            <a:avLst/>
          </a:prstGeom>
          <a:solidFill>
            <a:srgbClr val="1C9494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6238876" y="3644901"/>
            <a:ext cx="576263" cy="720725"/>
          </a:xfrm>
          <a:prstGeom prst="rect">
            <a:avLst/>
          </a:prstGeom>
          <a:solidFill>
            <a:srgbClr val="595959">
              <a:alpha val="81000"/>
            </a:srgbClr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6816725" y="3644901"/>
            <a:ext cx="863600" cy="720725"/>
          </a:xfrm>
          <a:prstGeom prst="rect">
            <a:avLst/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7680325" y="3644901"/>
            <a:ext cx="863600" cy="720725"/>
          </a:xfrm>
          <a:prstGeom prst="rect">
            <a:avLst/>
          </a:prstGeom>
          <a:solidFill>
            <a:srgbClr val="1C9494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8543926" y="3644901"/>
            <a:ext cx="576263" cy="720725"/>
          </a:xfrm>
          <a:prstGeom prst="rect">
            <a:avLst/>
          </a:prstGeom>
          <a:solidFill>
            <a:srgbClr val="595959">
              <a:alpha val="81000"/>
            </a:srgbClr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1" name="AutoShape 27"/>
          <p:cNvSpPr>
            <a:spLocks noChangeArrowheads="1"/>
          </p:cNvSpPr>
          <p:nvPr/>
        </p:nvSpPr>
        <p:spPr bwMode="auto">
          <a:xfrm>
            <a:off x="9120189" y="3284538"/>
            <a:ext cx="1296987" cy="143986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1278" name="Text Box 28"/>
          <p:cNvSpPr txBox="1">
            <a:spLocks noChangeArrowheads="1"/>
          </p:cNvSpPr>
          <p:nvPr/>
        </p:nvSpPr>
        <p:spPr bwMode="auto">
          <a:xfrm>
            <a:off x="1990726" y="2133601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+mn-ea"/>
                <a:ea typeface="+mn-ea"/>
              </a:rPr>
              <a:t>淺睡期</a:t>
            </a:r>
          </a:p>
        </p:txBody>
      </p:sp>
      <p:sp>
        <p:nvSpPr>
          <p:cNvPr id="11279" name="Text Box 29"/>
          <p:cNvSpPr txBox="1">
            <a:spLocks noChangeArrowheads="1"/>
          </p:cNvSpPr>
          <p:nvPr/>
        </p:nvSpPr>
        <p:spPr bwMode="auto">
          <a:xfrm>
            <a:off x="2855914" y="2714027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深睡期</a:t>
            </a:r>
          </a:p>
        </p:txBody>
      </p:sp>
      <p:sp>
        <p:nvSpPr>
          <p:cNvPr id="11280" name="Text Box 30"/>
          <p:cNvSpPr txBox="1">
            <a:spLocks noChangeArrowheads="1"/>
          </p:cNvSpPr>
          <p:nvPr/>
        </p:nvSpPr>
        <p:spPr bwMode="auto">
          <a:xfrm>
            <a:off x="4295776" y="2133601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淺睡期</a:t>
            </a:r>
          </a:p>
        </p:txBody>
      </p:sp>
      <p:sp>
        <p:nvSpPr>
          <p:cNvPr id="11281" name="Text Box 31"/>
          <p:cNvSpPr txBox="1">
            <a:spLocks noChangeArrowheads="1"/>
          </p:cNvSpPr>
          <p:nvPr/>
        </p:nvSpPr>
        <p:spPr bwMode="auto">
          <a:xfrm>
            <a:off x="5159376" y="2708276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深睡期</a:t>
            </a:r>
          </a:p>
        </p:txBody>
      </p:sp>
      <p:sp>
        <p:nvSpPr>
          <p:cNvPr id="11282" name="Text Box 32"/>
          <p:cNvSpPr txBox="1">
            <a:spLocks noChangeArrowheads="1"/>
          </p:cNvSpPr>
          <p:nvPr/>
        </p:nvSpPr>
        <p:spPr bwMode="auto">
          <a:xfrm>
            <a:off x="6599239" y="2133601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+mn-ea"/>
                <a:ea typeface="+mn-ea"/>
              </a:rPr>
              <a:t>淺睡期</a:t>
            </a:r>
          </a:p>
        </p:txBody>
      </p:sp>
      <p:sp>
        <p:nvSpPr>
          <p:cNvPr id="11283" name="Text Box 33"/>
          <p:cNvSpPr txBox="1">
            <a:spLocks noChangeArrowheads="1"/>
          </p:cNvSpPr>
          <p:nvPr/>
        </p:nvSpPr>
        <p:spPr bwMode="auto">
          <a:xfrm>
            <a:off x="7464426" y="2708276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深睡期</a:t>
            </a:r>
          </a:p>
        </p:txBody>
      </p:sp>
      <p:sp>
        <p:nvSpPr>
          <p:cNvPr id="48" name="Line 34"/>
          <p:cNvSpPr>
            <a:spLocks noChangeShapeType="1"/>
          </p:cNvSpPr>
          <p:nvPr/>
        </p:nvSpPr>
        <p:spPr bwMode="auto">
          <a:xfrm>
            <a:off x="2640013" y="2636838"/>
            <a:ext cx="0" cy="1008062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Line 35"/>
          <p:cNvSpPr>
            <a:spLocks noChangeShapeType="1"/>
          </p:cNvSpPr>
          <p:nvPr/>
        </p:nvSpPr>
        <p:spPr bwMode="auto">
          <a:xfrm>
            <a:off x="7248525" y="2636838"/>
            <a:ext cx="0" cy="1008062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Line 36"/>
          <p:cNvSpPr>
            <a:spLocks noChangeShapeType="1"/>
          </p:cNvSpPr>
          <p:nvPr/>
        </p:nvSpPr>
        <p:spPr bwMode="auto">
          <a:xfrm>
            <a:off x="4943475" y="2636838"/>
            <a:ext cx="0" cy="1008062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Line 38"/>
          <p:cNvSpPr>
            <a:spLocks noChangeShapeType="1"/>
          </p:cNvSpPr>
          <p:nvPr/>
        </p:nvSpPr>
        <p:spPr bwMode="auto">
          <a:xfrm>
            <a:off x="3503613" y="3213100"/>
            <a:ext cx="0" cy="431800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Line 39"/>
          <p:cNvSpPr>
            <a:spLocks noChangeShapeType="1"/>
          </p:cNvSpPr>
          <p:nvPr/>
        </p:nvSpPr>
        <p:spPr bwMode="auto">
          <a:xfrm>
            <a:off x="5808663" y="3213100"/>
            <a:ext cx="0" cy="431800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>
            <a:off x="8112125" y="3213100"/>
            <a:ext cx="0" cy="431800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90" name="Text Box 41"/>
          <p:cNvSpPr txBox="1">
            <a:spLocks noChangeArrowheads="1"/>
          </p:cNvSpPr>
          <p:nvPr/>
        </p:nvSpPr>
        <p:spPr bwMode="auto">
          <a:xfrm>
            <a:off x="4800601" y="5141914"/>
            <a:ext cx="3744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+mn-ea"/>
                <a:ea typeface="+mn-ea"/>
              </a:rPr>
              <a:t>快速動眼期（</a:t>
            </a:r>
            <a:r>
              <a:rPr lang="en-US" altLang="zh-TW" sz="2800" b="1" dirty="0">
                <a:latin typeface="+mn-ea"/>
                <a:ea typeface="+mn-ea"/>
              </a:rPr>
              <a:t>REM</a:t>
            </a:r>
            <a:r>
              <a:rPr lang="zh-TW" altLang="en-US" sz="2800" b="1" dirty="0">
                <a:latin typeface="+mn-ea"/>
                <a:ea typeface="+mn-ea"/>
              </a:rPr>
              <a:t>）</a:t>
            </a:r>
          </a:p>
        </p:txBody>
      </p:sp>
      <p:sp>
        <p:nvSpPr>
          <p:cNvPr id="55" name="Line 42"/>
          <p:cNvSpPr>
            <a:spLocks noChangeShapeType="1"/>
          </p:cNvSpPr>
          <p:nvPr/>
        </p:nvSpPr>
        <p:spPr bwMode="auto">
          <a:xfrm flipV="1">
            <a:off x="6527800" y="4365625"/>
            <a:ext cx="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Line 43"/>
          <p:cNvSpPr>
            <a:spLocks noChangeShapeType="1"/>
          </p:cNvSpPr>
          <p:nvPr/>
        </p:nvSpPr>
        <p:spPr bwMode="auto">
          <a:xfrm flipV="1">
            <a:off x="8832850" y="4365625"/>
            <a:ext cx="0" cy="1079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Line 44"/>
          <p:cNvSpPr>
            <a:spLocks noChangeShapeType="1"/>
          </p:cNvSpPr>
          <p:nvPr/>
        </p:nvSpPr>
        <p:spPr bwMode="auto">
          <a:xfrm flipV="1">
            <a:off x="4224338" y="4365625"/>
            <a:ext cx="0" cy="1079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Line 45"/>
          <p:cNvSpPr>
            <a:spLocks noChangeShapeType="1"/>
          </p:cNvSpPr>
          <p:nvPr/>
        </p:nvSpPr>
        <p:spPr bwMode="auto">
          <a:xfrm>
            <a:off x="4224338" y="5445125"/>
            <a:ext cx="5762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Line 46"/>
          <p:cNvSpPr>
            <a:spLocks noChangeShapeType="1"/>
          </p:cNvSpPr>
          <p:nvPr/>
        </p:nvSpPr>
        <p:spPr bwMode="auto">
          <a:xfrm>
            <a:off x="8131580" y="5435395"/>
            <a:ext cx="720725" cy="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062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23999" y="203200"/>
            <a:ext cx="9224513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315" name="標題 1"/>
          <p:cNvSpPr>
            <a:spLocks noGrp="1"/>
          </p:cNvSpPr>
          <p:nvPr>
            <p:ph type="title"/>
          </p:nvPr>
        </p:nvSpPr>
        <p:spPr>
          <a:xfrm>
            <a:off x="1818667" y="282784"/>
            <a:ext cx="7315200" cy="1154112"/>
          </a:xfrm>
        </p:spPr>
        <p:txBody>
          <a:bodyPr/>
          <a:lstStyle/>
          <a:p>
            <a:pPr algn="l"/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恰到好處的複習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1561385" y="1270000"/>
          <a:ext cx="4531743" cy="4648259"/>
        </p:xfrm>
        <a:graphic>
          <a:graphicData uri="http://schemas.openxmlformats.org/drawingml/2006/table">
            <a:tbl>
              <a:tblPr/>
              <a:tblGrid>
                <a:gridCol w="2735237">
                  <a:extLst>
                    <a:ext uri="{9D8B030D-6E8A-4147-A177-3AD203B41FA5}">
                      <a16:colId xmlns="" xmlns:a16="http://schemas.microsoft.com/office/drawing/2014/main" val="2486403151"/>
                    </a:ext>
                  </a:extLst>
                </a:gridCol>
                <a:gridCol w="1796506">
                  <a:extLst>
                    <a:ext uri="{9D8B030D-6E8A-4147-A177-3AD203B41FA5}">
                      <a16:colId xmlns="" xmlns:a16="http://schemas.microsoft.com/office/drawing/2014/main" val="785707833"/>
                    </a:ext>
                  </a:extLst>
                </a:gridCol>
              </a:tblGrid>
              <a:tr h="7699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回憶時間隔的時間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記得的份量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9279819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立刻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100</a:t>
                      </a:r>
                      <a:r>
                        <a:rPr kumimoji="0" lang="zh-TW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(IRS)</a:t>
                      </a:r>
                      <a:endParaRPr kumimoji="0" lang="zh-TW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新細明體" panose="02020500000000000000" pitchFamily="18" charset="-12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3435009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20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分鐘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60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8810833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小時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45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308893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9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小時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35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15240511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30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2524762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25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6445503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22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4727062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30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20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0980747"/>
                  </a:ext>
                </a:extLst>
              </a:tr>
            </a:tbl>
          </a:graphicData>
        </a:graphic>
      </p:graphicFrame>
      <p:graphicFrame>
        <p:nvGraphicFramePr>
          <p:cNvPr id="13348" name="圖表 6"/>
          <p:cNvGraphicFramePr>
            <a:graphicFrameLocks/>
          </p:cNvGraphicFramePr>
          <p:nvPr>
            <p:extLst/>
          </p:nvPr>
        </p:nvGraphicFramePr>
        <p:xfrm>
          <a:off x="6240463" y="1984075"/>
          <a:ext cx="4571999" cy="3934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3" imgW="3913971" imgH="3487214" progId="Excel.Chart.8">
                  <p:embed/>
                </p:oleObj>
              </mc:Choice>
              <mc:Fallback>
                <p:oleObj r:id="rId3" imgW="3913971" imgH="3487214" progId="Excel.Chart.8">
                  <p:embed/>
                  <p:pic>
                    <p:nvPicPr>
                      <p:cNvPr id="13348" name="圖表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0463" y="1984075"/>
                        <a:ext cx="4571999" cy="3934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/>
          <p:cNvSpPr/>
          <p:nvPr/>
        </p:nvSpPr>
        <p:spPr>
          <a:xfrm>
            <a:off x="1524000" y="5937610"/>
            <a:ext cx="9432925" cy="1015663"/>
          </a:xfrm>
          <a:prstGeom prst="rect">
            <a:avLst/>
          </a:prstGeom>
          <a:solidFill>
            <a:srgbClr val="595959">
              <a:alpha val="78000"/>
            </a:srgb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6000" b="1" dirty="0">
                <a:solidFill>
                  <a:srgbClr val="0000FF"/>
                </a:solidFill>
                <a:latin typeface="+mj-ea"/>
                <a:ea typeface="+mj-ea"/>
              </a:rPr>
              <a:t>當天學習，當天複習</a:t>
            </a:r>
          </a:p>
        </p:txBody>
      </p:sp>
    </p:spTree>
    <p:extLst>
      <p:ext uri="{BB962C8B-B14F-4D97-AF65-F5344CB8AC3E}">
        <p14:creationId xmlns:p14="http://schemas.microsoft.com/office/powerpoint/2010/main" val="9971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203200"/>
            <a:ext cx="9144000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4339" name="標題 1"/>
          <p:cNvSpPr txBox="1">
            <a:spLocks/>
          </p:cNvSpPr>
          <p:nvPr/>
        </p:nvSpPr>
        <p:spPr bwMode="auto">
          <a:xfrm>
            <a:off x="1886760" y="278317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恰到好處的複習</a:t>
            </a:r>
          </a:p>
        </p:txBody>
      </p:sp>
      <p:sp>
        <p:nvSpPr>
          <p:cNvPr id="60" name="圓角矩形 59"/>
          <p:cNvSpPr/>
          <p:nvPr/>
        </p:nvSpPr>
        <p:spPr>
          <a:xfrm>
            <a:off x="2943225" y="1962151"/>
            <a:ext cx="5905500" cy="1152525"/>
          </a:xfrm>
          <a:prstGeom prst="roundRect">
            <a:avLst/>
          </a:prstGeom>
          <a:solidFill>
            <a:srgbClr val="F7F7F7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800" b="1" dirty="0">
                <a:solidFill>
                  <a:srgbClr val="FF0000"/>
                </a:solidFill>
                <a:latin typeface="+mj-ea"/>
                <a:ea typeface="+mj-ea"/>
              </a:rPr>
              <a:t>學習材料</a:t>
            </a:r>
          </a:p>
        </p:txBody>
      </p:sp>
      <p:grpSp>
        <p:nvGrpSpPr>
          <p:cNvPr id="61" name="群組 60"/>
          <p:cNvGrpSpPr>
            <a:grpSpLocks/>
          </p:cNvGrpSpPr>
          <p:nvPr/>
        </p:nvGrpSpPr>
        <p:grpSpPr bwMode="auto">
          <a:xfrm>
            <a:off x="2927350" y="3259139"/>
            <a:ext cx="5905500" cy="746125"/>
            <a:chOff x="1403648" y="3645024"/>
            <a:chExt cx="5904656" cy="747265"/>
          </a:xfrm>
        </p:grpSpPr>
        <p:sp>
          <p:nvSpPr>
            <p:cNvPr id="62" name="向右箭號 61"/>
            <p:cNvSpPr/>
            <p:nvPr/>
          </p:nvSpPr>
          <p:spPr>
            <a:xfrm>
              <a:off x="1403648" y="3645024"/>
              <a:ext cx="5904656" cy="288032"/>
            </a:xfrm>
            <a:prstGeom prst="rightArrow">
              <a:avLst/>
            </a:prstGeom>
            <a:solidFill>
              <a:srgbClr val="FFFF99"/>
            </a:solidFill>
            <a:ln w="127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endParaRPr kumimoji="0" lang="zh-TW" altLang="en-US" b="1">
                <a:solidFill>
                  <a:srgbClr val="FFFFFF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3924238" y="3807196"/>
              <a:ext cx="1223788" cy="5850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zh-TW" altLang="en-US" sz="3200" b="1" dirty="0">
                  <a:latin typeface="+mj-ea"/>
                  <a:ea typeface="+mj-ea"/>
                </a:rPr>
                <a:t>時間</a:t>
              </a:r>
            </a:p>
          </p:txBody>
        </p:sp>
      </p:grpSp>
      <p:sp>
        <p:nvSpPr>
          <p:cNvPr id="64" name="橢圓 63"/>
          <p:cNvSpPr/>
          <p:nvPr/>
        </p:nvSpPr>
        <p:spPr>
          <a:xfrm>
            <a:off x="2135560" y="1818402"/>
            <a:ext cx="2061810" cy="2061810"/>
          </a:xfrm>
          <a:prstGeom prst="ellipse">
            <a:avLst/>
          </a:prstGeom>
          <a:noFill/>
          <a:ln w="82550" cap="flat" cmpd="sng" algn="ctr">
            <a:solidFill>
              <a:srgbClr val="F26D64"/>
            </a:solidFill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5" name="橢圓 64"/>
          <p:cNvSpPr/>
          <p:nvPr/>
        </p:nvSpPr>
        <p:spPr>
          <a:xfrm>
            <a:off x="7418566" y="1772816"/>
            <a:ext cx="2061810" cy="2061810"/>
          </a:xfrm>
          <a:prstGeom prst="ellipse">
            <a:avLst/>
          </a:prstGeom>
          <a:noFill/>
          <a:ln w="82550" cap="flat" cmpd="sng" algn="ctr">
            <a:solidFill>
              <a:srgbClr val="F26D64"/>
            </a:solidFill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6" name="向下箭號 65"/>
          <p:cNvSpPr/>
          <p:nvPr/>
        </p:nvSpPr>
        <p:spPr>
          <a:xfrm>
            <a:off x="2814638" y="3698875"/>
            <a:ext cx="703262" cy="927100"/>
          </a:xfrm>
          <a:prstGeom prst="downArrow">
            <a:avLst/>
          </a:prstGeom>
          <a:solidFill>
            <a:srgbClr val="F7F7F7"/>
          </a:solidFill>
          <a:ln w="19050" cap="flat" cmpd="sng" algn="ctr">
            <a:noFill/>
            <a:prstDash val="solid"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7" name="向下箭號 66"/>
          <p:cNvSpPr/>
          <p:nvPr/>
        </p:nvSpPr>
        <p:spPr>
          <a:xfrm>
            <a:off x="8256588" y="3698875"/>
            <a:ext cx="703262" cy="927100"/>
          </a:xfrm>
          <a:prstGeom prst="downArrow">
            <a:avLst/>
          </a:prstGeom>
          <a:solidFill>
            <a:srgbClr val="F7F7F7"/>
          </a:solidFill>
          <a:ln w="19050" cap="flat" cmpd="sng" algn="ctr">
            <a:noFill/>
            <a:prstDash val="solid"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8" name="圓角矩形 67"/>
          <p:cNvSpPr/>
          <p:nvPr/>
        </p:nvSpPr>
        <p:spPr>
          <a:xfrm>
            <a:off x="2003899" y="4698722"/>
            <a:ext cx="2225472" cy="1224136"/>
          </a:xfrm>
          <a:prstGeom prst="roundRect">
            <a:avLst/>
          </a:prstGeom>
          <a:noFill/>
          <a:ln w="57150" cap="flat" cmpd="sng" algn="ctr">
            <a:solidFill>
              <a:srgbClr val="F7F7F7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印象深刻</a:t>
            </a:r>
            <a:endParaRPr lang="en-US" altLang="zh-TW" sz="2400" b="1" kern="0" dirty="0">
              <a:ln w="900" cmpd="sng">
                <a:solidFill>
                  <a:srgbClr val="838D9B">
                    <a:satMod val="190000"/>
                    <a:alpha val="55000"/>
                  </a:srgbClr>
                </a:solidFill>
                <a:prstDash val="solid"/>
              </a:ln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（初始效應）</a:t>
            </a:r>
          </a:p>
        </p:txBody>
      </p:sp>
      <p:sp>
        <p:nvSpPr>
          <p:cNvPr id="69" name="圓角矩形 68"/>
          <p:cNvSpPr/>
          <p:nvPr/>
        </p:nvSpPr>
        <p:spPr>
          <a:xfrm>
            <a:off x="7562582" y="4698722"/>
            <a:ext cx="2262354" cy="1224136"/>
          </a:xfrm>
          <a:prstGeom prst="roundRect">
            <a:avLst/>
          </a:prstGeom>
          <a:noFill/>
          <a:ln w="57150" cap="flat" cmpd="sng" algn="ctr">
            <a:solidFill>
              <a:srgbClr val="F7F7F7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印象深刻</a:t>
            </a:r>
            <a:endParaRPr lang="en-US" altLang="zh-TW" sz="2400" b="1" kern="0" dirty="0">
              <a:ln w="900" cmpd="sng">
                <a:solidFill>
                  <a:srgbClr val="838D9B">
                    <a:satMod val="190000"/>
                    <a:alpha val="55000"/>
                  </a:srgbClr>
                </a:solidFill>
                <a:prstDash val="solid"/>
              </a:ln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（時近效應）</a:t>
            </a:r>
          </a:p>
        </p:txBody>
      </p:sp>
      <p:sp>
        <p:nvSpPr>
          <p:cNvPr id="70" name="文字方塊 69"/>
          <p:cNvSpPr txBox="1">
            <a:spLocks noChangeArrowheads="1"/>
          </p:cNvSpPr>
          <p:nvPr/>
        </p:nvSpPr>
        <p:spPr bwMode="auto">
          <a:xfrm>
            <a:off x="4510089" y="4162425"/>
            <a:ext cx="27717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i="1" dirty="0">
                <a:latin typeface="+mj-ea"/>
                <a:ea typeface="+mj-ea"/>
              </a:rPr>
              <a:t>學習材料的</a:t>
            </a:r>
            <a:r>
              <a:rPr lang="zh-TW" altLang="en-US" b="1" i="1" dirty="0">
                <a:solidFill>
                  <a:srgbClr val="FF3300"/>
                </a:solidFill>
                <a:latin typeface="+mj-ea"/>
                <a:ea typeface="+mj-ea"/>
              </a:rPr>
              <a:t>中段資訊最容易遺忘！</a:t>
            </a:r>
          </a:p>
        </p:txBody>
      </p:sp>
    </p:spTree>
    <p:extLst>
      <p:ext uri="{BB962C8B-B14F-4D97-AF65-F5344CB8AC3E}">
        <p14:creationId xmlns:p14="http://schemas.microsoft.com/office/powerpoint/2010/main" val="62257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chemeClr val="accent1"/>
                </a:solidFill>
                <a:latin typeface="+mj-lt"/>
                <a:ea typeface="新細明體" charset="0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壹、觀念的再確認之四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資料分析找出學習盲點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32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000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853303" y="1690688"/>
            <a:ext cx="10043625" cy="4661474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chemeClr val="accent1"/>
                </a:solidFill>
                <a:latin typeface="+mj-lt"/>
                <a:ea typeface="新細明體" charset="0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醫生之專業，在於透過</a:t>
            </a:r>
            <a:r>
              <a:rPr lang="zh-TW" altLang="en-US" sz="4800" b="1" u="sng" dirty="0">
                <a:solidFill>
                  <a:srgbClr val="FF3300"/>
                </a:solidFill>
                <a:latin typeface="+mj-ea"/>
                <a:ea typeface="+mj-ea"/>
              </a:rPr>
              <a:t>儀器資料掌握病因</a:t>
            </a: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，對症下藥，解決問題。</a:t>
            </a:r>
            <a:endParaRPr lang="en-US" altLang="zh-TW" sz="4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eaLnBrk="1" hangingPunct="1"/>
            <a:endParaRPr lang="en-US" altLang="zh-TW" sz="4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eaLnBrk="1" hangingPunct="1"/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老師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若能</a:t>
            </a: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透過儀器資料掌握，找出學生學習盲點，是不是</a:t>
            </a:r>
            <a:r>
              <a:rPr lang="zh-TW" altLang="en-US" sz="4800" b="1" dirty="0">
                <a:solidFill>
                  <a:srgbClr val="FF0000"/>
                </a:solidFill>
                <a:latin typeface="+mj-ea"/>
                <a:ea typeface="+mj-ea"/>
              </a:rPr>
              <a:t>更能有效提升學習成效</a:t>
            </a: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3804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5" y="40257"/>
            <a:ext cx="10715284" cy="1085774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壹、觀念的再確認之一教育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時代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                   教育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1.0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至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之意涵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77335" y="1955321"/>
            <a:ext cx="8596668" cy="4086041"/>
          </a:xfrm>
        </p:spPr>
        <p:txBody>
          <a:bodyPr/>
          <a:lstStyle/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77821" y="1223796"/>
          <a:ext cx="12078398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56">
                  <a:extLst>
                    <a:ext uri="{9D8B030D-6E8A-4147-A177-3AD203B41FA5}">
                      <a16:colId xmlns="" xmlns:a16="http://schemas.microsoft.com/office/drawing/2014/main" val="3607688990"/>
                    </a:ext>
                  </a:extLst>
                </a:gridCol>
                <a:gridCol w="10688242">
                  <a:extLst>
                    <a:ext uri="{9D8B030D-6E8A-4147-A177-3AD203B41FA5}">
                      <a16:colId xmlns="" xmlns:a16="http://schemas.microsoft.com/office/drawing/2014/main" val="3796777310"/>
                    </a:ext>
                  </a:extLst>
                </a:gridCol>
              </a:tblGrid>
              <a:tr h="54058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類別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意涵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44986491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1.0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古代到中世紀，教育是建立在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個人對個人傳授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的基礎上。本質而言，它的範圍有限，且屬於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非正式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55858679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2.0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印刷機的發明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，使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更多人民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有機會能夠接受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基礎教育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，並帶來了科學探究的文化。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953096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3.0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網際網路和通訊科技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的興起，改變傳統教學模式，提供一個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學習的科技平臺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48893658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4.0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將學習者放在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生態系統的</a:t>
                      </a:r>
                      <a:r>
                        <a:rPr lang="zh-TW" altLang="en-US" sz="3200" b="1" u="sng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中心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，學習者可以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架構自己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的學習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路徑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，達成個人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目標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。    </a:t>
                      </a:r>
                      <a:r>
                        <a:rPr lang="en-US" altLang="zh-TW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生本理論</a:t>
                      </a:r>
                      <a:r>
                        <a:rPr lang="en-US" altLang="zh-TW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zh-TW" altLang="en-US" sz="3200" b="1" dirty="0">
                        <a:solidFill>
                          <a:srgbClr val="FF33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63515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77821" y="6096000"/>
            <a:ext cx="12078397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+mj-ea"/>
                <a:ea typeface="+mj-ea"/>
              </a:rPr>
              <a:t>資料來源：</a:t>
            </a:r>
            <a:r>
              <a:rPr lang="zh-TW" altLang="zh-TW" dirty="0">
                <a:latin typeface="+mj-ea"/>
                <a:ea typeface="+mj-ea"/>
              </a:rPr>
              <a:t>吳清山、王令宜</a:t>
            </a:r>
            <a:r>
              <a:rPr lang="en-US" altLang="zh-TW" dirty="0">
                <a:latin typeface="+mj-ea"/>
                <a:ea typeface="+mj-ea"/>
              </a:rPr>
              <a:t>(2018)</a:t>
            </a:r>
            <a:r>
              <a:rPr lang="zh-TW" altLang="zh-TW" dirty="0">
                <a:latin typeface="+mj-ea"/>
                <a:ea typeface="+mj-ea"/>
              </a:rPr>
              <a:t>。教育</a:t>
            </a:r>
            <a:r>
              <a:rPr lang="en-US" altLang="zh-TW" dirty="0">
                <a:latin typeface="+mj-ea"/>
                <a:ea typeface="+mj-ea"/>
              </a:rPr>
              <a:t>4.0</a:t>
            </a:r>
            <a:r>
              <a:rPr lang="zh-TW" altLang="zh-TW" dirty="0">
                <a:latin typeface="+mj-ea"/>
                <a:ea typeface="+mj-ea"/>
              </a:rPr>
              <a:t>世代的人才培育探析。載於中國教育學會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zh-TW" dirty="0">
                <a:latin typeface="+mj-ea"/>
                <a:ea typeface="+mj-ea"/>
              </a:rPr>
              <a:t>主編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zh-TW" dirty="0">
                <a:latin typeface="+mj-ea"/>
                <a:ea typeface="+mj-ea"/>
              </a:rPr>
              <a:t>，</a:t>
            </a:r>
            <a:r>
              <a:rPr lang="zh-TW" altLang="zh-TW" b="1" dirty="0">
                <a:latin typeface="+mj-ea"/>
                <a:ea typeface="+mj-ea"/>
              </a:rPr>
              <a:t>邁向教育</a:t>
            </a:r>
            <a:r>
              <a:rPr lang="en-US" altLang="zh-TW" b="1" dirty="0">
                <a:latin typeface="+mj-ea"/>
                <a:ea typeface="+mj-ea"/>
              </a:rPr>
              <a:t>4.0</a:t>
            </a:r>
            <a:r>
              <a:rPr lang="zh-TW" altLang="zh-TW" b="1" dirty="0">
                <a:latin typeface="+mj-ea"/>
                <a:ea typeface="+mj-ea"/>
              </a:rPr>
              <a:t>智慧學校的想像與建構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zh-TW" dirty="0">
                <a:latin typeface="+mj-ea"/>
                <a:ea typeface="+mj-ea"/>
              </a:rPr>
              <a:t>頁</a:t>
            </a:r>
            <a:r>
              <a:rPr lang="en-US" altLang="zh-TW" dirty="0">
                <a:latin typeface="+mj-ea"/>
                <a:ea typeface="+mj-ea"/>
              </a:rPr>
              <a:t>4-29)</a:t>
            </a:r>
            <a:r>
              <a:rPr lang="zh-TW" altLang="zh-TW" dirty="0">
                <a:latin typeface="+mj-ea"/>
                <a:ea typeface="+mj-ea"/>
              </a:rPr>
              <a:t>。臺北市：學富文化。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310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174E2059-A8BC-4C6E-9A85-89CC372291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39435" r="19182" b="19762"/>
          <a:stretch/>
        </p:blipFill>
        <p:spPr>
          <a:xfrm>
            <a:off x="6891168" y="3178672"/>
            <a:ext cx="4612310" cy="3439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363B0643-71E7-48E7-93D7-6F4B9609E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3323" r="36998" b="43501"/>
          <a:stretch/>
        </p:blipFill>
        <p:spPr>
          <a:xfrm>
            <a:off x="6134100" y="336391"/>
            <a:ext cx="4267200" cy="2585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1E42CF6-854D-47F0-B30B-AD85CF78FD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19773" b="15887"/>
          <a:stretch/>
        </p:blipFill>
        <p:spPr>
          <a:xfrm>
            <a:off x="175098" y="3178671"/>
            <a:ext cx="6517802" cy="3484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內容版面配置區 7">
            <a:extLst>
              <a:ext uri="{FF2B5EF4-FFF2-40B4-BE49-F238E27FC236}">
                <a16:creationId xmlns="" xmlns:a16="http://schemas.microsoft.com/office/drawing/2014/main" id="{E5EBDCAF-78CF-4ECB-A388-7500BA48A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77" y="1358446"/>
            <a:ext cx="5939924" cy="1389732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b="1" dirty="0"/>
              <a:t> 數據決策解決</a:t>
            </a:r>
            <a:r>
              <a:rPr lang="zh-TW" altLang="en-US" b="1" dirty="0">
                <a:solidFill>
                  <a:srgbClr val="FF0000"/>
                </a:solidFill>
              </a:rPr>
              <a:t>學習盲點</a:t>
            </a:r>
            <a:endParaRPr lang="en-US" altLang="zh-TW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b="1" dirty="0"/>
              <a:t> 上臺發表增進</a:t>
            </a:r>
            <a:r>
              <a:rPr lang="zh-TW" altLang="en-US" b="1" dirty="0">
                <a:solidFill>
                  <a:srgbClr val="FF0000"/>
                </a:solidFill>
              </a:rPr>
              <a:t>口語表達</a:t>
            </a:r>
          </a:p>
        </p:txBody>
      </p:sp>
      <p:sp>
        <p:nvSpPr>
          <p:cNvPr id="12" name="文字版面配置區 3"/>
          <p:cNvSpPr txBox="1">
            <a:spLocks/>
          </p:cNvSpPr>
          <p:nvPr/>
        </p:nvSpPr>
        <p:spPr>
          <a:xfrm>
            <a:off x="194175" y="336391"/>
            <a:ext cx="5939924" cy="651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—</a:t>
            </a:r>
            <a:r>
              <a:rPr lang="zh-TW" altLang="en-US" sz="4400" b="1" dirty="0">
                <a:solidFill>
                  <a:srgbClr val="F39800"/>
                </a:solidFill>
              </a:rPr>
              <a:t>智慧教室教學</a:t>
            </a:r>
          </a:p>
        </p:txBody>
      </p:sp>
      <p:pic>
        <p:nvPicPr>
          <p:cNvPr id="11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49" y="2053312"/>
            <a:ext cx="1578429" cy="15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80217"/>
              </p:ext>
            </p:extLst>
          </p:nvPr>
        </p:nvGraphicFramePr>
        <p:xfrm>
          <a:off x="1271464" y="981497"/>
          <a:ext cx="9504610" cy="5751092"/>
        </p:xfrm>
        <a:graphic>
          <a:graphicData uri="http://schemas.openxmlformats.org/drawingml/2006/table">
            <a:tbl>
              <a:tblPr/>
              <a:tblGrid>
                <a:gridCol w="19925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58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31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030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026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9372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2109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21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6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91798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3"/>
          <p:cNvSpPr txBox="1">
            <a:spLocks/>
          </p:cNvSpPr>
          <p:nvPr/>
        </p:nvSpPr>
        <p:spPr>
          <a:xfrm>
            <a:off x="194175" y="301574"/>
            <a:ext cx="5700409" cy="651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—VR</a:t>
            </a:r>
            <a:r>
              <a:rPr lang="zh-TW" altLang="en-US" sz="4400" b="1" dirty="0">
                <a:solidFill>
                  <a:srgbClr val="F39800"/>
                </a:solidFill>
              </a:rPr>
              <a:t>輔助教學</a:t>
            </a:r>
          </a:p>
        </p:txBody>
      </p:sp>
      <p:pic>
        <p:nvPicPr>
          <p:cNvPr id="12" name="內容版面配置區 4">
            <a:extLst>
              <a:ext uri="{FF2B5EF4-FFF2-40B4-BE49-F238E27FC236}">
                <a16:creationId xmlns="" xmlns:a16="http://schemas.microsoft.com/office/drawing/2014/main" id="{C4F199E4-E81A-44C0-B60B-3BE89DB7D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4" y="1290229"/>
            <a:ext cx="3947866" cy="5266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ED73373D-C575-4A40-99CB-7FB2A9AB7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8" y="1290229"/>
            <a:ext cx="3947866" cy="5266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58" y="4404927"/>
            <a:ext cx="2296692" cy="22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19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3"/>
          <p:cNvSpPr txBox="1">
            <a:spLocks/>
          </p:cNvSpPr>
          <p:nvPr/>
        </p:nvSpPr>
        <p:spPr>
          <a:xfrm>
            <a:off x="194175" y="301574"/>
            <a:ext cx="5700409" cy="651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—</a:t>
            </a:r>
            <a:r>
              <a:rPr lang="zh-TW" altLang="en-US" sz="4400" b="1" dirty="0">
                <a:solidFill>
                  <a:srgbClr val="F39800"/>
                </a:solidFill>
              </a:rPr>
              <a:t>頂大校外參訪</a:t>
            </a: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76981">
            <a:off x="454493" y="2005423"/>
            <a:ext cx="3209710" cy="3673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86239">
            <a:off x="3507118" y="1650699"/>
            <a:ext cx="4870674" cy="3653829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69472" y="1556792"/>
            <a:ext cx="2152824" cy="523220"/>
          </a:xfrm>
          <a:prstGeom prst="rect">
            <a:avLst/>
          </a:prstGeom>
          <a:solidFill>
            <a:srgbClr val="F39800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臺灣大學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401595" y="5212746"/>
            <a:ext cx="2152824" cy="523220"/>
          </a:xfrm>
          <a:prstGeom prst="rect">
            <a:avLst/>
          </a:prstGeom>
          <a:solidFill>
            <a:srgbClr val="F39800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政治大學</a:t>
            </a:r>
          </a:p>
        </p:txBody>
      </p:sp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4191" y="2665379"/>
            <a:ext cx="3942443" cy="3464726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9717907" y="2196830"/>
            <a:ext cx="2152824" cy="523220"/>
          </a:xfrm>
          <a:prstGeom prst="rect">
            <a:avLst/>
          </a:prstGeom>
          <a:solidFill>
            <a:srgbClr val="F39800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中央大學</a:t>
            </a:r>
          </a:p>
        </p:txBody>
      </p:sp>
    </p:spTree>
    <p:extLst>
      <p:ext uri="{BB962C8B-B14F-4D97-AF65-F5344CB8AC3E}">
        <p14:creationId xmlns:p14="http://schemas.microsoft.com/office/powerpoint/2010/main" val="37335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349157" y="138804"/>
            <a:ext cx="8424531" cy="15784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五星級圖書館   </a:t>
            </a:r>
            <a:endParaRPr lang="en-US" altLang="zh-TW" sz="4400" b="1" dirty="0">
              <a:solidFill>
                <a:srgbClr val="E17A22"/>
              </a:solidFill>
            </a:endParaRPr>
          </a:p>
          <a:p>
            <a:r>
              <a:rPr lang="zh-TW" altLang="en-US" sz="4400" b="1" dirty="0">
                <a:solidFill>
                  <a:srgbClr val="E17A22"/>
                </a:solidFill>
              </a:rPr>
              <a:t>每週兩天開放至晚上八點半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s://lh3.googleusercontent.com/1MH1KUR0Z72okXWuAOo8W9bH-V4Jk0T_wuW0A7auE7skSQpGRmfqYUUDT_2qSfNKVdM3Z4c3ABQj-gg30VqCVsu-loo8zmUHDkyM44KLK1Jr1iFf7w0bAfytvH0FwUxnMiL8w45nVmmMX5u_bF5tH1vlbiCckbyHFQcbxNXor-QeCgWzMCpHW1yEfo_mDTSY3P_oquVBLpKsUeWK5hOp1sW7qmuwAWzb_85JAaKtPjUDRQwhYyOs5pKlNBjI77RXIeqGRp21Wb1YvxRWEx2YUzM347rRt-L19C8-5mP5zRZiYhruHoPmtOyuGBZ8w5ZoLHhKCy4wyxLOGfrsLJXZaVop441LIOmjcftiWK8Q4C0ykgfWYrTvMeVEVs8c51grp54A3xVlRdbveg-V6dbiva5jK9ToBRm7CYf8B-GnwTbSQ9vCNlq5NgR7bdiytHKaMmy-c0TJfuzgDfecUImQh4xHWJGZN3MD3uaL8kIMlhc7UETpNZVlcHP39hKXYaHWar0sv4n1-ASFB2Jo_f72H41fiOwbebNURT3yS26ws2w9E8TGUeROqDeiXYwZpPhp5LElEuuMKVm7nDZqEER4rk1g7vxl_dHrPixZNVUFXLB8zvsohYe63LBjwLxKdcWH3Bn9Q7UJS7Co2mMury2pyuW5l0KV7ujn3se6wU9qsBLAQSW-OC1lC4TIAaKfdas5FSvNCrp4-h9RDY9WNXvUpTO-Zg=w1205-h903-no?authuser=1">
            <a:extLst>
              <a:ext uri="{FF2B5EF4-FFF2-40B4-BE49-F238E27FC236}">
                <a16:creationId xmlns="" xmlns:a16="http://schemas.microsoft.com/office/drawing/2014/main" id="{00A104C8-6851-4B46-B835-E5446CBA7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717277"/>
            <a:ext cx="6096000" cy="456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18dSAnRs6eI1yn3A6exmXD243UNM4iW5cp4yJ1FvLHBjuIs_57aaVHWahiZEqnHTQ8xTY09HNNm_9T0E557TGfH3xQYokmomWQvZzdibRsbcF5N5uXupB9QqCU4tuO2eIrJk9girkh5JgPwMWCjfVR3wy0OVIo6p7h8gyl-lqvTcVW46LylFJH2DvHejk3WeOzNFPuahRS4cwEg0jw6E4z9bXKkNkxbru3Lsvaa1BXSOYWClGSWId3OG5feNuNmY3ENDMY2c_ij9WN7Lnc7T5o6uqCW-UAaOABuFEH2OxWLF09HCSPkyLB0pHGSax0z4iNa73omrwkzKUTVOwMBgT93biWgVS1GvgDTh0l5JTuyiiZNGogTP6AACottHZoJ3Dq6SQmBYSYf0e92IZ_AEoWG3r7dnba_OMhR3jCJK_EZuFSaToFwxWuY9L01ZT22o13HLVmFDgyyZjwKBtdn3uj8ta4eHtbUJMFnAAXC0RfaARhhleaEDx-2wagsLyJ7lRQ131IOJnNO3l_anHve_ZBg2s3D411FX3cOcpj8jBUfvee0S9pTYGZYBsWsoHNdDmS_jqoj0BmzRul2wmqoTmjxZO1lfcqolHRpgNqpa0Y_i_PkT20SarvQ8Jk5XXiS7totSBqrA6_tYUCRmo7b4sPmgDPb2YAf8MMmeeUznHZ9yw4gqfk-NUSZmQhWk0nbpFmcwF9_yduikusmE7351qaIR0w=w1205-h903-no?authuser=1">
            <a:extLst>
              <a:ext uri="{FF2B5EF4-FFF2-40B4-BE49-F238E27FC236}">
                <a16:creationId xmlns="" xmlns:a16="http://schemas.microsoft.com/office/drawing/2014/main" id="{2C35FF45-4F70-483C-BB7F-A7A9EDCF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717277"/>
            <a:ext cx="6095998" cy="45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201923" y="208583"/>
            <a:ext cx="8424531" cy="1524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五星級圖書館   </a:t>
            </a:r>
            <a:endParaRPr lang="en-US" altLang="zh-TW" sz="4400" b="1" dirty="0">
              <a:solidFill>
                <a:srgbClr val="E17A22"/>
              </a:solidFill>
            </a:endParaRPr>
          </a:p>
          <a:p>
            <a:r>
              <a:rPr lang="zh-TW" altLang="en-US" sz="4400" b="1" dirty="0">
                <a:solidFill>
                  <a:srgbClr val="E17A22"/>
                </a:solidFill>
              </a:rPr>
              <a:t>每週兩天開放至晚上八點半</a:t>
            </a:r>
          </a:p>
          <a:p>
            <a:endParaRPr lang="zh-TW" altLang="en-US" sz="4400" b="1" dirty="0">
              <a:solidFill>
                <a:srgbClr val="E17A22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s://lh3.googleusercontent.com/t8qdEp0BKzZVgrb-jjuBApMz5Y828yWyRi98RCmCDINw3LjJsRhDpnvTI5XmN5vRCi26DRVpHS9F91jCNWS63cbONmHyxgIjB_9sj0fRtZdd77C8KB-2vg-qgIbOiMpJZiPkQ6btJhMhdM3qCnmN73E4BVeCxf2zQ99qdhDaVFTOHCyeUvgEASJ60x-jnkOWMid0P6zurU0rsQL06RwGzFub8wLkjsli_3OfIK9vFyFmuTzA_e_Z3V7GuB9xubS7K9iQBtxK19aZsxz8_xPYF4WYTL3PNzdSofNBf5NBx4K47lVQP8uv4ld-V_ARdr4P2ZDE6I7NlaJfTXOBSR8_lUt4K_3ZPfzGGVce7DuOGbQgbGN8sCkDeBghcxYGFsOG5hxTHIpP-9b8PKmJBjCuZqnYjOKgTjHdX3ScdNAEvaP_F78JF9AlLd6XqrgfqRD7TkpPudEsqPba4et_pWTD_1WBTcgcw05BSLZUzEbBSrl2LhN-a0id1Bl31DV8WPkaYBWnP-zzBPBWOzfSkiLvAKuof5de4m1n1J7LCnMnnVn3paTWw9YRTrecVQXxhik1v54uiGEIWu1FmuYCrygxXJCHPbuUkDPuLoOLBm6HtNanTwu8nCQmbO5LeAD-35-1v6Vj-xnfZJtRVG8XqcjKG3pLZyToLJFRFM6Rq3AhuoDxBB08mMa7Na7fBSpuaXBRwzaWps1KEoIfakCibT5Qaw5Pmw=w1205-h903-no?authuser=1">
            <a:extLst>
              <a:ext uri="{FF2B5EF4-FFF2-40B4-BE49-F238E27FC236}">
                <a16:creationId xmlns="" xmlns:a16="http://schemas.microsoft.com/office/drawing/2014/main" id="{9DC9E2A0-B4BD-4937-A701-26C08D22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94" y="228996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Od-fdAYpqhc8DMROu4Sp6zng64m2bpJcDAQtXErwNPGB1DUHWv4gMbtgvHGDklPjzeAIN1PHkntt6IFVEAE0cwUQJ_stsa_XgnsJf0cF9vnzppeRURo3YCuH-QhScvhhpoGiQMBLk89RZN5Z-EcE9JZdfhx3hI3GJYJSA3hd6aXtMuYzC2lUVGaYwJoKrOItA0e1T4T4eSazcbKOYfdhfim03gzAx6scE_Iiq32UHR4ILX-H3EsRbUchJYEVDs63Y0PSd7FeWggAAP-ofXDXWc1rhaiaR2SbJABXj3lv0fbz5kGsviIXmsVYIjSv49vJgCTPV0p2J3Wc17eX4xtT1d3TCz1X7d-WB1tuAKQy4Q4-O0f71WPimnxyqwL8fllyH_n-Gvx0GkrjIxuffdpjokfghIyuUAyl_4bYA4HIfZvuDbJ_8VNzaHkaW-TDEuOizKboNpbX6VvOQ0ilXo6cajHhyuNo3M1hjMeC5dotp6HDfNte4XtZurcZMw6eWDnJLTvIJKxaz_xvm0ibIsDuCdlNt4WUOC2Zd0yq8ezYMIz20PmETzvWBnoYXNuZAKtJww7oaydaoMImNKNmpCc3I2Fpcpap0BncCaxrsnXqRS-_v41lRkLqrnCHjPEG_jB1XOs4LEXC_GY50tghWV-l87Ne_LPvpNLxdmuJkkzF8HfRS-XVRpXDq-DPZhgcYxWuCGV_-y6qK19qHgxFx-L7-QZnVA=w1205-h903-no?authuser=1">
            <a:extLst>
              <a:ext uri="{FF2B5EF4-FFF2-40B4-BE49-F238E27FC236}">
                <a16:creationId xmlns="" xmlns:a16="http://schemas.microsoft.com/office/drawing/2014/main" id="{97792108-6631-42A1-A190-D8F58F79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" y="182562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4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194174" y="189981"/>
            <a:ext cx="8424531" cy="15814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五星級圖書館   </a:t>
            </a:r>
            <a:endParaRPr lang="en-US" altLang="zh-TW" sz="4400" b="1" dirty="0">
              <a:solidFill>
                <a:srgbClr val="E17A22"/>
              </a:solidFill>
            </a:endParaRPr>
          </a:p>
          <a:p>
            <a:r>
              <a:rPr lang="zh-TW" altLang="en-US" sz="4400" b="1" dirty="0">
                <a:solidFill>
                  <a:srgbClr val="E17A22"/>
                </a:solidFill>
              </a:rPr>
              <a:t>每週兩天開放至晚上八點半</a:t>
            </a:r>
          </a:p>
          <a:p>
            <a:endParaRPr lang="zh-TW" altLang="en-US" sz="4400" b="1" dirty="0">
              <a:solidFill>
                <a:srgbClr val="E17A22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https://lh3.googleusercontent.com/Sukil9_sy_O-S4epBR1vCI1jXBfOkVNBMJ_E1rFuUtDxgaNgfZXeqo-o5S-1o-zjt5dQIVs3-wZ1B2G7CtFn5W1nBV3cUaSY5VwGRwb69rOvNtMQTAtiwICe4aG_L3XOlqicVuN8E4JvcCrFIJkXgJyiRNQMEvFFP2C8sM60ibnJqAM7_kzo_s6R_ebM9skv1sftRxQ0acDJfxQm7iFyNDPNDX8WGifV2MDM9YAunenWa4RyZ3dqojGr4JKflLrRs3Xzwt4ACrOIBhYWJ88AvtFjEQxypayt82F2oYCNyIV44EKdif31XqmW3qdKrKHg8-AX03XHq8YWzVr75vvZT9_7pJbVgGHQhrGSTP8JsCafnJsMzpZGzsTnBfTvaq1adwwOSOaYDjZcIYMdmwS8DZDqAqxZ_Uo107X3oGVh_JGP3XuQ2rxzSv5FEdn_C7GzjI9uU17AqzXxvKzH-LmcLGjtX_mG15VO4FOmQS6-GKNYmVHyef-R4X4kfPQxTJAwpiWzBWX6aYWulY2vy-Xy-jHHVjRMo5RpY5XWidK6UdfahRkPhr2y10wNmyGBfsZ6Rq1kE4GRuQeaKqwE0qdkxwge6rc9VVMrzBdiy4WSxoHCEQYLb5KMb9myLAHzRDSwOavKXiW2n6q1f4J-LSQLvopPUwFwJF1Hw5gp5m5NpUuZjRKQlINqz389V30kSXKvba_5QUmmkosQqF8urCjg8mMFww=w1205-h903-no?authuser=1">
            <a:extLst>
              <a:ext uri="{FF2B5EF4-FFF2-40B4-BE49-F238E27FC236}">
                <a16:creationId xmlns="" xmlns:a16="http://schemas.microsoft.com/office/drawing/2014/main" id="{D32CE312-0AB9-4CC5-9CC2-CF8B60C1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axVs8jVWuPa8TEsCeL-KWfuk1d9EQgz0_jbY8PCAfGraei0kfKXEsSd3AKcDhNo40K373dP9TWIbvKHeqDlIov1NdmkqXpg8QPuXXM6IQeF5B7v0ApMr7XtciZn_sEwXDx1CW7ey6I-FEB6LSdhnDQ-2PXX9ZsS_vbMW_FK-5Ka3K7kj7LC69WKsjApKUwTfJEZZ_geO-iHA9HyWKRDE96EOgYZnu3p9c6fwzNGYKsDXuhJA9ioD4lj3xW2cTli58-TJXm_sgiiMU7Qzc9Ti6Di3MrimTXgGfCbSi2cjQ56E0Ev7ENbrSzaxQeGnIYg8LUym2syjNEtEJWrpA2V03miP3F4l0N5be7GLRlAGw4o0SIJQKiGR6bklDcHszssr7wCFsD-K9cM1e0AYjXpQszdRY5xDvqcfbB7yvHY4vir2G11Xfesjv8Gyq4lXW0Bb6DUUU4M9_vAy7_WYvki7ZIuhdCUcP-AOhgdjm82o6eDizxWK0Y1DKCpIV217fRezYIOoAG_4fc3u9JlZM6W10YW-Ek18Uyu4pIpit5G-6_XNyGesnZWtjCtcfhij9XEAoHJQBSXw9-4DzXfaqVU2TMSlye0S1C732zzE83uUB3UNF_7pTYNehZB6533l1w6hsn73Un9lfjW6uD8Ws2CNDQPX31FRk2VGbflZEFQ2oQSspyvHS3hgZlfyHGIz8zwDbPOrsOuV_ediGuzfxoopYNh6iw=w1205-h903-no?authuser=1">
            <a:extLst>
              <a:ext uri="{FF2B5EF4-FFF2-40B4-BE49-F238E27FC236}">
                <a16:creationId xmlns="" xmlns:a16="http://schemas.microsoft.com/office/drawing/2014/main" id="{D8E1E518-EC83-480C-8A0E-1B7A16254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9697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3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194174" y="301574"/>
            <a:ext cx="8424531" cy="7985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學生</a:t>
            </a:r>
            <a:r>
              <a:rPr lang="en-US" altLang="zh-TW" sz="4400" b="1" dirty="0">
                <a:solidFill>
                  <a:srgbClr val="E17A22"/>
                </a:solidFill>
              </a:rPr>
              <a:t>K</a:t>
            </a:r>
            <a:r>
              <a:rPr lang="zh-TW" altLang="en-US" sz="4400" b="1" dirty="0">
                <a:solidFill>
                  <a:srgbClr val="E17A22"/>
                </a:solidFill>
              </a:rPr>
              <a:t>書中心  每天開放至</a:t>
            </a:r>
            <a:r>
              <a:rPr lang="en-US" altLang="zh-TW" sz="4400" b="1" dirty="0">
                <a:solidFill>
                  <a:srgbClr val="E17A22"/>
                </a:solidFill>
              </a:rPr>
              <a:t>21</a:t>
            </a:r>
            <a:r>
              <a:rPr lang="zh-TW" altLang="en-US" sz="4400" b="1" dirty="0">
                <a:solidFill>
                  <a:srgbClr val="E17A22"/>
                </a:solidFill>
              </a:rPr>
              <a:t>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https://lh3.googleusercontent.com/8VWCUzH3uYQH9TNohvEvt8X5lgbkW2FYB5a6D4TmW6nEkc_yioURWkwCiEey35PIUpqvF6tSdEyDip0vs5CFAm3M2beCUwbDoar3JvFf7mM4i1vQ8Ubzw_FerAEThWUheFEA3290CZz7HfFXoPZotmhoA8K5eqTo3nuOtHI87B4V4Nealzr8mnbeAM99s_nJMwRCfjIyco1-K18ooOBiRPdvQxkQ-BJBBcUZRZZuUKOPcj8Es5fVZI5RzSMbtSmyp5S9qP80YoTJBnwDtPoK6-2HetYc9wYQYH9AxndSLOflRS2UslLEwVzKmFO44vRsUS3oqR7qGpiZGLONG8StsQJELcOtGZnXZnaljjdOUBgXxKSSu7QRJ2db6bUEYpSDCj_3HSZaY-eKFx_5oIOHlrTJAh_i69mI1VTlZ2HaAQPe5bFCTlbjAiyFSeNhRFHLq6VLI_AJrUUZXSjFnEMLqbZpwjP1EmUN0MiIcjkc4zBD5gcQpQ3Yay7CvmeuiKxAbdzvbRP-A6GNkGE1B3g4Po9ETQomZzWg9zY0wml61t46NK9iPWBoNGDNx1Ouc9GCZaXDW0I6eSZO2guM61nBnN9naYXG0m15mdO-u48C6cUwUk-o-Luvk1JRGWNyZXtUZFu0S_jaSrBAzdFh7Xrfq2xHRQ3MqZXX9ohmEW3HLihpTqzRJPxHKkeJWIwCk-V5vcL8_H3iiRyL3Le1Gw0JjVh7Dw=w1205-h903-no?authuser=1">
            <a:extLst>
              <a:ext uri="{FF2B5EF4-FFF2-40B4-BE49-F238E27FC236}">
                <a16:creationId xmlns="" xmlns:a16="http://schemas.microsoft.com/office/drawing/2014/main" id="{E7A45468-9D2E-44E2-BE14-840E44651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17276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YXWdHO91pHFxQvI-8-Yi_8EjCLCTjxAiK_efL9MYaoIJIXdMmYL2WdkQgMcozD0Q0Sznw4ZJ3jEKyHERPGwCDHmPB7-PEThaFOj3Wf2QDQurdXQyu_PfPbHdeuGvp7S7SbtIzXOM0H2w12_F6T3Xaf5trQJtUcU-HbMNXiCufw6zJcrFVo0WU0kzDBi4ugrDirKKFKrAyiabwixwYxRY5UmrUkuPBgpTKyKCFm48-O-n9aloK_7mI5IV5pT-Xq2kPenzCd7eqnbATuRNsK0PT3PbtSnAlIVNVgWKUN8mjVDvfTkr8CoijWZ24XaCpBybKasBVzvpkhIbG6ZTI42wPpc_IOCcIOzZpwYPQyx2k3Jeaz1DmqxYpKneHsquyj7C3X_gQtObQq1GK-MAZx5p8_UZKUgq3HTAU7WhOhuSopMivs3eHMsR-Oe46Hj9UTczp78WPxvXIz9wKZOBHilUC3nhw2Gce2yfBYG22dOO3H6VsA3DaUxmXMrQ1qKSdgsIwscBDlO-xaAacwaynd99xH_62Sqcmw8q6yinIJiZj1WdHmoHpzB17iwT3xgtc3ashdnqCZ6QZsF7UopOtW8ldgN6Eo4ElP6muN_J0lwJTAejmVbOK9X_xGoCKL5lYvjU4l_Nx0aTYkOm-31BoBWmUAwvFVw_NeVYLDGWGd60tf1Q4K0wmK_GTdG9NLSn0AAxE5LHc4-cY9RWoPSJvHUa01YsbQ=w1205-h903-no?authuser=1">
            <a:extLst>
              <a:ext uri="{FF2B5EF4-FFF2-40B4-BE49-F238E27FC236}">
                <a16:creationId xmlns="" xmlns:a16="http://schemas.microsoft.com/office/drawing/2014/main" id="{FCFC9666-5C96-4D4E-AD54-9EC254F0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1725"/>
            <a:ext cx="6103937" cy="45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="" xmlns:a16="http://schemas.microsoft.com/office/drawing/2014/main" id="{5E66398D-CF07-407B-96B4-FBF80D10B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1" y="3429000"/>
            <a:ext cx="2565248" cy="3432221"/>
          </a:xfr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8332A65C-B13F-4B9B-AFC2-744ECAC0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2767918" y="-3561"/>
            <a:ext cx="7558334" cy="686156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04808082-2E15-4437-BFE5-005051E9F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8" y="18603"/>
            <a:ext cx="2550013" cy="34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/>
          <p:cNvGraphicFramePr>
            <a:graphicFrameLocks noGrp="1"/>
          </p:cNvGraphicFramePr>
          <p:nvPr>
            <p:extLst/>
          </p:nvPr>
        </p:nvGraphicFramePr>
        <p:xfrm>
          <a:off x="13252" y="13252"/>
          <a:ext cx="10479130" cy="68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4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6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709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505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11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學年度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學生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入學成績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升學管道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升學校系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8000">
                <a:tc rowSpan="13"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+mn-ea"/>
                          <a:ea typeface="+mn-ea"/>
                        </a:rPr>
                        <a:t>110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謝今崗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5A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考試入學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國立台灣大學物理治療學系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鄧琳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5A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國立台灣大學物理治療學系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蔡博安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5A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國立清華大學經濟學系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吳健宇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3A2B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臺北醫學大學藥學系藥學組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林俊捷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2A3B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國立臺灣師範大學人類發展與家庭學系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3031821539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傅璿祐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個人申請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國立中央大學客家語文暨社會科學學系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徐詩頴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國立臺灣師範大學東亞學系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王善平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個人申請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國立清華大學旭日招生甲組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人文、教育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)</a:t>
                      </a:r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許沛築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臺北市立大學幼兒教育學系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黃翰玟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中山醫學大學生物醫學科學學系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楊令丞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國立臺北大學不動產與城鄉環境學系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2001007470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古芝菱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馬偕醫學院護理學系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97215028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盧聖筠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國立彰化師範大學資訊管理學系資訊管理組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433414"/>
            <a:ext cx="1231942" cy="12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03">
            <a:off x="10814977" y="4930927"/>
            <a:ext cx="709388" cy="7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3"/>
          <p:cNvSpPr txBox="1">
            <a:spLocks/>
          </p:cNvSpPr>
          <p:nvPr/>
        </p:nvSpPr>
        <p:spPr>
          <a:xfrm>
            <a:off x="194174" y="301574"/>
            <a:ext cx="8424531" cy="7985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--</a:t>
            </a:r>
            <a:r>
              <a:rPr lang="zh-TW" altLang="en-US" sz="4400" b="1" dirty="0">
                <a:solidFill>
                  <a:srgbClr val="F39800"/>
                </a:solidFill>
              </a:rPr>
              <a:t>繁星推薦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="" xmlns:a16="http://schemas.microsoft.com/office/drawing/2014/main" id="{83038AB7-4010-4A87-BE48-60D6D16CF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22315"/>
            <a:ext cx="12192000" cy="2777757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b="1" dirty="0">
                <a:solidFill>
                  <a:srgbClr val="FF0000"/>
                </a:solidFill>
              </a:rPr>
              <a:t>寧為雞首不為牛後</a:t>
            </a:r>
            <a:endParaRPr lang="en-US" altLang="zh-TW" sz="54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4800" dirty="0"/>
              <a:t>需求層次理論</a:t>
            </a:r>
            <a:endParaRPr lang="en-US" altLang="zh-TW" sz="4800" dirty="0"/>
          </a:p>
          <a:p>
            <a:pPr algn="ctr"/>
            <a:r>
              <a:rPr lang="zh-TW" altLang="en-US" sz="4800" dirty="0"/>
              <a:t>自我實現  高峰經驗   自信心</a:t>
            </a:r>
          </a:p>
        </p:txBody>
      </p:sp>
    </p:spTree>
    <p:extLst>
      <p:ext uri="{BB962C8B-B14F-4D97-AF65-F5344CB8AC3E}">
        <p14:creationId xmlns:p14="http://schemas.microsoft.com/office/powerpoint/2010/main" val="29564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2471737" y="785090"/>
            <a:ext cx="6440577" cy="1584864"/>
          </a:xfrm>
          <a:prstGeom prst="wedgeRoundRectCallout">
            <a:avLst>
              <a:gd name="adj1" fmla="val -54132"/>
              <a:gd name="adj2" fmla="val 26370"/>
              <a:gd name="adj3" fmla="val 16667"/>
            </a:avLst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版面配置區 3"/>
          <p:cNvSpPr txBox="1">
            <a:spLocks/>
          </p:cNvSpPr>
          <p:nvPr/>
        </p:nvSpPr>
        <p:spPr>
          <a:xfrm>
            <a:off x="2556564" y="820010"/>
            <a:ext cx="6270924" cy="12650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000" b="1" dirty="0"/>
              <a:t>如何不用繳學費</a:t>
            </a:r>
            <a:r>
              <a:rPr lang="en-US" altLang="zh-TW" sz="4000" b="1" dirty="0"/>
              <a:t/>
            </a:r>
            <a:br>
              <a:rPr lang="en-US" altLang="zh-TW" sz="4000" b="1" dirty="0"/>
            </a:br>
            <a:r>
              <a:rPr lang="zh-TW" altLang="en-US" sz="4000" b="1" dirty="0"/>
              <a:t>還有</a:t>
            </a:r>
            <a:r>
              <a:rPr lang="en-US" altLang="zh-TW" sz="4000" b="1" dirty="0"/>
              <a:t>60</a:t>
            </a:r>
            <a:r>
              <a:rPr lang="zh-TW" altLang="en-US" sz="4000" b="1" dirty="0"/>
              <a:t>萬</a:t>
            </a:r>
            <a:r>
              <a:rPr lang="en-US" altLang="zh-TW" sz="4000" b="1" dirty="0"/>
              <a:t>/30</a:t>
            </a:r>
            <a:r>
              <a:rPr lang="zh-TW" altLang="en-US" sz="4000" b="1" dirty="0"/>
              <a:t>萬 ？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="" xmlns:a16="http://schemas.microsoft.com/office/drawing/2014/main" id="{4DF13B95-5511-44BB-8823-97AC09C3F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746115"/>
            <a:ext cx="12191999" cy="3206559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 60</a:t>
            </a:r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</a:t>
            </a:r>
            <a:endParaRPr lang="en-US" altLang="zh-TW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TW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4A1B 30</a:t>
            </a:r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</a:t>
            </a:r>
          </a:p>
        </p:txBody>
      </p:sp>
      <p:pic>
        <p:nvPicPr>
          <p:cNvPr id="4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7" y="785090"/>
            <a:ext cx="1638336" cy="163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圖說文字 7"/>
          <p:cNvSpPr/>
          <p:nvPr/>
        </p:nvSpPr>
        <p:spPr>
          <a:xfrm>
            <a:off x="2556563" y="617488"/>
            <a:ext cx="6440577" cy="1584864"/>
          </a:xfrm>
          <a:prstGeom prst="wedgeRoundRectCallout">
            <a:avLst>
              <a:gd name="adj1" fmla="val -55513"/>
              <a:gd name="adj2" fmla="val 31178"/>
              <a:gd name="adj3" fmla="val 16667"/>
            </a:avLst>
          </a:prstGeom>
          <a:noFill/>
          <a:ln w="57150">
            <a:solidFill>
              <a:srgbClr val="F398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D35752F4-7439-43E5-ABEC-FFCBBD948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03">
            <a:off x="827068" y="290119"/>
            <a:ext cx="709388" cy="7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4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3287688" y="1065314"/>
            <a:ext cx="4104456" cy="57926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1518138" y="457973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767408" y="2105065"/>
            <a:ext cx="2806700" cy="2647870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性向測驗結果，可以瞭解語文、數學、機械、空間關係等方面的優勢能力。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201" y="5138486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6480" y="1044960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6940700" y="1585118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495600" y="6010275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64F6AC8-3101-4AAE-A53A-84C0BE58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" name="內容版面配置區 11">
            <a:extLst>
              <a:ext uri="{FF2B5EF4-FFF2-40B4-BE49-F238E27FC236}">
                <a16:creationId xmlns="" xmlns:a16="http://schemas.microsoft.com/office/drawing/2014/main" id="{9FFBF118-54FD-483A-A5E5-31E01C588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" y="0"/>
            <a:ext cx="10322088" cy="6841103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8C115D35-35F1-4C47-B9C0-D379C92C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544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圖片 2">
            <a:extLst>
              <a:ext uri="{FF2B5EF4-FFF2-40B4-BE49-F238E27FC236}">
                <a16:creationId xmlns="" xmlns:a16="http://schemas.microsoft.com/office/drawing/2014/main" id="{23D6BA6D-4829-4CC5-8167-E3C40A01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4015"/>
            <a:ext cx="6418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圖片 4">
            <a:extLst>
              <a:ext uri="{FF2B5EF4-FFF2-40B4-BE49-F238E27FC236}">
                <a16:creationId xmlns="" xmlns:a16="http://schemas.microsoft.com/office/drawing/2014/main" id="{7120729B-B2FD-456C-9710-D426562B9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354" y="24015"/>
            <a:ext cx="6257924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028B5FA-114D-43FE-B50B-CF8836CC010B}"/>
              </a:ext>
            </a:extLst>
          </p:cNvPr>
          <p:cNvSpPr/>
          <p:nvPr/>
        </p:nvSpPr>
        <p:spPr>
          <a:xfrm>
            <a:off x="7535864" y="620688"/>
            <a:ext cx="4284663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84E54D4-12EF-408D-9877-8F8201BB991F}"/>
              </a:ext>
            </a:extLst>
          </p:cNvPr>
          <p:cNvSpPr/>
          <p:nvPr/>
        </p:nvSpPr>
        <p:spPr>
          <a:xfrm>
            <a:off x="1127448" y="587727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4B749006-E8CD-4196-B98E-52D76B5D2B40}"/>
              </a:ext>
            </a:extLst>
          </p:cNvPr>
          <p:cNvSpPr/>
          <p:nvPr/>
        </p:nvSpPr>
        <p:spPr>
          <a:xfrm>
            <a:off x="4589902" y="5805264"/>
            <a:ext cx="792086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15191015-F559-41CF-925F-0F425383670E}"/>
              </a:ext>
            </a:extLst>
          </p:cNvPr>
          <p:cNvSpPr/>
          <p:nvPr/>
        </p:nvSpPr>
        <p:spPr>
          <a:xfrm>
            <a:off x="2999076" y="5869026"/>
            <a:ext cx="792087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A79B1682-8ECE-45FE-BB21-01657D2152D6}"/>
              </a:ext>
            </a:extLst>
          </p:cNvPr>
          <p:cNvSpPr txBox="1"/>
          <p:nvPr/>
        </p:nvSpPr>
        <p:spPr>
          <a:xfrm>
            <a:off x="4589902" y="119695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6EFFEB63-97A0-414C-BBA7-61A1C95EBBEA}"/>
              </a:ext>
            </a:extLst>
          </p:cNvPr>
          <p:cNvSpPr txBox="1"/>
          <p:nvPr/>
        </p:nvSpPr>
        <p:spPr>
          <a:xfrm>
            <a:off x="4590034" y="2088763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C9FB971E-65A5-4038-A582-3BC3EFC007D3}"/>
              </a:ext>
            </a:extLst>
          </p:cNvPr>
          <p:cNvSpPr txBox="1"/>
          <p:nvPr/>
        </p:nvSpPr>
        <p:spPr>
          <a:xfrm>
            <a:off x="4553316" y="2962600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E18C50F6-CBB3-4CAE-8459-A1256287CA7F}"/>
              </a:ext>
            </a:extLst>
          </p:cNvPr>
          <p:cNvSpPr txBox="1"/>
          <p:nvPr/>
        </p:nvSpPr>
        <p:spPr>
          <a:xfrm>
            <a:off x="4583233" y="3747227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7E07DF65-AD40-4F64-BBD1-604FB119DE5B}"/>
              </a:ext>
            </a:extLst>
          </p:cNvPr>
          <p:cNvSpPr txBox="1"/>
          <p:nvPr/>
        </p:nvSpPr>
        <p:spPr>
          <a:xfrm>
            <a:off x="4575947" y="451803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="" xmlns:a16="http://schemas.microsoft.com/office/drawing/2014/main" id="{73A79C4E-B895-4A88-BAA4-229E79756104}"/>
              </a:ext>
            </a:extLst>
          </p:cNvPr>
          <p:cNvSpPr txBox="1"/>
          <p:nvPr/>
        </p:nvSpPr>
        <p:spPr>
          <a:xfrm>
            <a:off x="4574072" y="524888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8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692150"/>
            <a:ext cx="8229600" cy="725488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67408" y="1631713"/>
            <a:ext cx="4176464" cy="50897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5087888" y="1628776"/>
            <a:ext cx="6768752" cy="4462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的大傢夥，外型巨大、成績低落，在性向測驗時，居然在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1631504" y="54868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52" y="1075035"/>
            <a:ext cx="10064695" cy="388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1625" y="4829176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65287" y="48926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2279576" y="71423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2279576" y="1340768"/>
            <a:ext cx="8229600" cy="4911741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桃連區主要入學管道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重要期程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桃連區免試入學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五專免試入學簡介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7768" y="756597"/>
            <a:ext cx="4539333" cy="626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6859" y="5077936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9" y="5077936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7752184" y="119051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1418822" y="48260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407368" y="1316300"/>
            <a:ext cx="4381500" cy="3686572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981326" y="6054726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1464" y="981497"/>
            <a:ext cx="9825292" cy="42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512" y="4837805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3299197" y="4616821"/>
            <a:ext cx="7368307" cy="2210175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91401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0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50200F08-2578-4FB1-B652-49B93431A742}"/>
              </a:ext>
            </a:extLst>
          </p:cNvPr>
          <p:cNvSpPr/>
          <p:nvPr/>
        </p:nvSpPr>
        <p:spPr bwMode="auto">
          <a:xfrm>
            <a:off x="6600056" y="2456098"/>
            <a:ext cx="2952328" cy="147695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248526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57339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496" y="476672"/>
            <a:ext cx="8352408" cy="626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0" y="548680"/>
            <a:ext cx="8258266" cy="619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512" y="404664"/>
            <a:ext cx="8496944" cy="637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1524000" y="513559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944" y="977902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7682" y="966039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2212" y="937604"/>
            <a:ext cx="3932237" cy="54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610100" y="1702591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3792" y="464360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7358857" y="1056695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46144" y="620688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2981326" y="6021389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1344" y="1600201"/>
            <a:ext cx="11809312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 dirty="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515370" y="2767643"/>
            <a:ext cx="11676629" cy="352878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每年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試模擬測驗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及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分發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作業。</a:t>
            </a: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15-16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日中午</a:t>
            </a:r>
            <a:r>
              <a:rPr kumimoji="0" lang="zh-TW" altLang="en-US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起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2/18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真的只是模擬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星期六日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2783632" y="586467"/>
            <a:ext cx="6249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sz="4800" b="1" dirty="0"/>
              <a:t>、</a:t>
            </a: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422381"/>
            <a:ext cx="8279706" cy="64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2135189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4995863" y="3862399"/>
            <a:ext cx="1592262" cy="82230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5073650" y="3863987"/>
            <a:ext cx="1435100" cy="822305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2566988" y="2492376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1784350" y="34290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712913" y="45593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2522538" y="534987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3617913" y="5711826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4891088" y="5856289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8553450" y="45085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152400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2790825" y="2660651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33089"/>
              <a:ext cx="1593577" cy="822334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6169025" y="1628776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7319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8339138" y="2614614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9120188" y="3429001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6299200" y="56610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7537450" y="52292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4883151" y="1628776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3659188" y="2039939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1556936" y="469499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3666601" y="6221321"/>
            <a:ext cx="510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0239" y="2266951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556936" y="909637"/>
            <a:ext cx="8784903" cy="5233989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 dirty="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 dirty="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524000" y="1628776"/>
            <a:ext cx="8135938" cy="576263"/>
          </a:xfrm>
        </p:spPr>
        <p:txBody>
          <a:bodyPr>
            <a:noAutofit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200" dirty="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2566988" y="5445126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2555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2555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3935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2544764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2544764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7671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6672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5776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5303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4014054" y="3272228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0000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2717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5315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8310563" y="3344864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2544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2544764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7672388" y="1403351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2008189" y="3783014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2051051" y="1736726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9759951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501552" y="2086857"/>
            <a:ext cx="4713337" cy="4771143"/>
          </a:xfrm>
        </p:spPr>
        <p:txBody>
          <a:bodyPr/>
          <a:lstStyle/>
          <a:p>
            <a:pPr marL="273050" indent="-273050"/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4"/>
            <a:ext cx="8229600" cy="733425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439739" y="1138239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 dirty="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 dirty="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5426076" y="1260476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32726" y="3284539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26076" y="3251201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5426076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942926" y="2174528"/>
            <a:ext cx="11017224" cy="4566840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400" b="1" dirty="0">
                <a:solidFill>
                  <a:srgbClr val="FF0000"/>
                </a:solidFill>
                <a:ea typeface="標楷體" pitchFamily="65" charset="-120"/>
              </a:rPr>
              <a:t>大學校院相關科系：</a:t>
            </a:r>
            <a:endParaRPr lang="en-US" altLang="zh-TW" sz="2400" b="1" dirty="0">
              <a:solidFill>
                <a:srgbClr val="FF0000"/>
              </a:solidFill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754062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479376" y="98072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8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637536" y="2122947"/>
            <a:ext cx="5794087" cy="4604908"/>
          </a:xfrm>
        </p:spPr>
        <p:txBody>
          <a:bodyPr/>
          <a:lstStyle/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407368" y="928866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 dirty="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 dirty="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 dirty="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2679" y="1416125"/>
            <a:ext cx="2653831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173" y="3855781"/>
            <a:ext cx="4017139" cy="28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2163" y="1428594"/>
            <a:ext cx="3097438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1775520" y="26064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5524"/>
              </p:ext>
            </p:extLst>
          </p:nvPr>
        </p:nvGraphicFramePr>
        <p:xfrm>
          <a:off x="777752" y="1221804"/>
          <a:ext cx="10225135" cy="5375548"/>
        </p:xfrm>
        <a:graphic>
          <a:graphicData uri="http://schemas.openxmlformats.org/drawingml/2006/table">
            <a:tbl>
              <a:tblPr/>
              <a:tblGrid>
                <a:gridCol w="15391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51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340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388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39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18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6590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583701"/>
            <a:ext cx="9396536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415480" y="1656556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5519738" y="1993895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7304088" y="1989139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5519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國立臺北科大附屬桃園農工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7304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7304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7304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5519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7304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5519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7304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5519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7304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5519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7304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5524496" y="4214819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7310446" y="4214819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59496" y="247846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553775"/>
              </p:ext>
            </p:extLst>
          </p:nvPr>
        </p:nvGraphicFramePr>
        <p:xfrm>
          <a:off x="2643663" y="1921325"/>
          <a:ext cx="9289033" cy="427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028">
                  <a:extLst>
                    <a:ext uri="{9D8B030D-6E8A-4147-A177-3AD203B41FA5}">
                      <a16:colId xmlns="" xmlns:a16="http://schemas.microsoft.com/office/drawing/2014/main" val="494805573"/>
                    </a:ext>
                  </a:extLst>
                </a:gridCol>
                <a:gridCol w="1692309">
                  <a:extLst>
                    <a:ext uri="{9D8B030D-6E8A-4147-A177-3AD203B41FA5}">
                      <a16:colId xmlns="" xmlns:a16="http://schemas.microsoft.com/office/drawing/2014/main" val="2385537653"/>
                    </a:ext>
                  </a:extLst>
                </a:gridCol>
                <a:gridCol w="1319293">
                  <a:extLst>
                    <a:ext uri="{9D8B030D-6E8A-4147-A177-3AD203B41FA5}">
                      <a16:colId xmlns="" xmlns:a16="http://schemas.microsoft.com/office/drawing/2014/main" val="2596078452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1965127403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1405118383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2795580015"/>
                    </a:ext>
                  </a:extLst>
                </a:gridCol>
              </a:tblGrid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統計項目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桃連區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基北區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中投區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台南區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高雄區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64108968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15,397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32,843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22,598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10,528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16,915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46076622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15,294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32,512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22,483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10,412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16,773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62464501"/>
                  </a:ext>
                </a:extLst>
              </a:tr>
              <a:tr h="424143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</a:rPr>
                        <a:t>99.33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</a:rPr>
                        <a:t>％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99.49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99.16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236395083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第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57.39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37.94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39.17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51.45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41.80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244844207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前</a:t>
                      </a:r>
                      <a:r>
                        <a:rPr lang="en-US" sz="1600" kern="100" dirty="0">
                          <a:effectLst/>
                        </a:rPr>
                        <a:t>3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b="1" u="sng" kern="100" dirty="0">
                          <a:solidFill>
                            <a:srgbClr val="FF0000"/>
                          </a:solidFill>
                          <a:effectLst/>
                        </a:rPr>
                        <a:t>93.44</a:t>
                      </a:r>
                      <a:r>
                        <a:rPr lang="zh-TW" sz="2800" b="1" u="sng" kern="100" dirty="0">
                          <a:solidFill>
                            <a:srgbClr val="FF0000"/>
                          </a:solidFill>
                          <a:effectLst/>
                        </a:rPr>
                        <a:t>％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85.61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67.87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81.21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74.04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643663" y="1957329"/>
            <a:ext cx="1724145" cy="427998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127448" y="1156256"/>
            <a:ext cx="1008112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32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1919536" y="6165304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皆為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" name="語音泡泡: 橢圓形 1">
            <a:extLst>
              <a:ext uri="{FF2B5EF4-FFF2-40B4-BE49-F238E27FC236}">
                <a16:creationId xmlns="" xmlns:a16="http://schemas.microsoft.com/office/drawing/2014/main" id="{03ED928F-D242-4C2D-81ED-2747E74E6B6C}"/>
              </a:ext>
            </a:extLst>
          </p:cNvPr>
          <p:cNvSpPr/>
          <p:nvPr/>
        </p:nvSpPr>
        <p:spPr bwMode="auto">
          <a:xfrm>
            <a:off x="-162625" y="1957329"/>
            <a:ext cx="2664296" cy="1903719"/>
          </a:xfrm>
          <a:prstGeom prst="wedgeEllipseCallout">
            <a:avLst>
              <a:gd name="adj1" fmla="val 61184"/>
              <a:gd name="adj2" fmla="val 13586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前三志願志願序</a:t>
            </a:r>
            <a:r>
              <a:rPr kumimoji="1" lang="en-US" altLang="zh-TW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71464" y="2718884"/>
            <a:ext cx="9505056" cy="20062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7392144" y="420639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8184232" y="2676022"/>
            <a:ext cx="2364540" cy="15188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024"/>
              </p:ext>
            </p:extLst>
          </p:nvPr>
        </p:nvGraphicFramePr>
        <p:xfrm>
          <a:off x="1415480" y="2698751"/>
          <a:ext cx="9171559" cy="4042617"/>
        </p:xfrm>
        <a:graphic>
          <a:graphicData uri="http://schemas.openxmlformats.org/drawingml/2006/table">
            <a:tbl>
              <a:tblPr/>
              <a:tblGrid>
                <a:gridCol w="17675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6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9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398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380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9453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350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6752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478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34701"/>
              </p:ext>
            </p:extLst>
          </p:nvPr>
        </p:nvGraphicFramePr>
        <p:xfrm>
          <a:off x="1418458" y="2221532"/>
          <a:ext cx="9158443" cy="459995"/>
        </p:xfrm>
        <a:graphic>
          <a:graphicData uri="http://schemas.openxmlformats.org/drawingml/2006/table">
            <a:tbl>
              <a:tblPr/>
              <a:tblGrid>
                <a:gridCol w="17932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97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01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628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12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599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2423592" y="116632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03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1739900" y="1196976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1739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739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6191250" y="260351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6191250" y="2708276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191250" y="4868864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395663" y="1700214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3179763" y="5013326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3179763" y="5949951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6708775" y="1196976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6708775" y="3357564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6780214" y="5661026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984375" y="6151564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2021/12/9</a:t>
            </a:fld>
            <a:endParaRPr kumimoji="0" lang="en-US" altLang="zh-TW" sz="11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8080375" y="6151564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42</a:t>
            </a:fld>
            <a:endParaRPr kumimoji="0" lang="en-US" altLang="zh-TW" sz="1100" dirty="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1774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1774826" y="115889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566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1774826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207126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88" y="1700214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7896226" y="3500439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600200" y="6400801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2021/12/9</a:t>
            </a:fld>
            <a:endParaRPr kumimoji="0" lang="en-US" altLang="zh-TW" sz="11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5638800" y="6400801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43</a:t>
            </a:fld>
            <a:endParaRPr kumimoji="0" lang="en-US" altLang="zh-TW" sz="1100" dirty="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03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3000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071814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7391401" y="2852739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03389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03389" y="2781301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5951539" y="1052514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387" y="5099051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1510145" y="59392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1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8591837" y="1181100"/>
            <a:ext cx="3436937" cy="3686175"/>
          </a:xfrm>
          <a:prstGeom prst="wedgeEllipseCallout">
            <a:avLst>
              <a:gd name="adj1" fmla="val -8272"/>
              <a:gd name="adj2" fmla="val 5559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9505" y="5040314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9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359428" y="1461862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491089"/>
            <a:ext cx="8496944" cy="63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2603501" y="1844676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</a:t>
            </a:r>
            <a:r>
              <a:rPr lang="zh-TW" altLang="en-US" sz="3000" b="1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發展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紀錄手冊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2590801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2586039" y="4508501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2566988" y="5876926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6018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6014244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6013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1524000" y="908051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88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47</a:t>
            </a:fld>
            <a:endParaRPr kumimoji="0" lang="en-US" altLang="zh-TW" sz="1200" dirty="0">
              <a:solidFill>
                <a:srgbClr val="0C322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78464242"/>
              </p:ext>
            </p:extLst>
          </p:nvPr>
        </p:nvGraphicFramePr>
        <p:xfrm>
          <a:off x="2024034" y="1268414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18285731"/>
              </p:ext>
            </p:extLst>
          </p:nvPr>
        </p:nvGraphicFramePr>
        <p:xfrm>
          <a:off x="2013087" y="1268760"/>
          <a:ext cx="8165826" cy="5328941"/>
        </p:xfrm>
        <a:graphic>
          <a:graphicData uri="http://schemas.openxmlformats.org/drawingml/2006/table">
            <a:tbl>
              <a:tblPr/>
              <a:tblGrid>
                <a:gridCol w="1805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03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912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5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46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117793"/>
              </p:ext>
            </p:extLst>
          </p:nvPr>
        </p:nvGraphicFramePr>
        <p:xfrm>
          <a:off x="983432" y="1628776"/>
          <a:ext cx="10153129" cy="5040584"/>
        </p:xfrm>
        <a:graphic>
          <a:graphicData uri="http://schemas.openxmlformats.org/drawingml/2006/table">
            <a:tbl>
              <a:tblPr/>
              <a:tblGrid>
                <a:gridCol w="17777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38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19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19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1787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197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6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739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54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3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631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8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0081233"/>
              </p:ext>
            </p:extLst>
          </p:nvPr>
        </p:nvGraphicFramePr>
        <p:xfrm>
          <a:off x="1631504" y="1255713"/>
          <a:ext cx="9121730" cy="52565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285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87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244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57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340768"/>
            <a:ext cx="11521280" cy="4525963"/>
          </a:xfrm>
        </p:spPr>
        <p:txBody>
          <a:bodyPr/>
          <a:lstStyle/>
          <a:p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均納入成績計算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b="1" dirty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4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4200" b="1" dirty="0">
                <a:solidFill>
                  <a:srgbClr val="333399"/>
                </a:solidFill>
              </a:rPr>
              <a:t>。</a:t>
            </a:r>
            <a:endParaRPr lang="en-US" altLang="zh-TW" sz="4200" b="1" dirty="0">
              <a:solidFill>
                <a:srgbClr val="333399"/>
              </a:solidFill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4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dirty="0">
                <a:solidFill>
                  <a:srgbClr val="003366"/>
                </a:solidFill>
              </a:rPr>
              <a:t/>
            </a:r>
            <a:br>
              <a:rPr lang="zh-TW" altLang="en-US" dirty="0">
                <a:solidFill>
                  <a:srgbClr val="003366"/>
                </a:solidFill>
              </a:rPr>
            </a:br>
            <a:endParaRPr lang="zh-TW" altLang="en-US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9097964" y="1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2135560" y="2132856"/>
            <a:ext cx="8229600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263352" y="1268760"/>
            <a:ext cx="11809312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評閱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22606711"/>
              </p:ext>
            </p:extLst>
          </p:nvPr>
        </p:nvGraphicFramePr>
        <p:xfrm>
          <a:off x="407368" y="1628800"/>
          <a:ext cx="11449271" cy="4937672"/>
        </p:xfrm>
        <a:graphic>
          <a:graphicData uri="http://schemas.openxmlformats.org/drawingml/2006/table">
            <a:tbl>
              <a:tblPr/>
              <a:tblGrid>
                <a:gridCol w="11659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83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39" y="-697"/>
            <a:ext cx="5220294" cy="6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919289" y="1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9192344" y="404664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668464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1588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260879"/>
            <a:ext cx="11233247" cy="3006574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07368" y="3786188"/>
            <a:ext cx="1123324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8913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6290297" y="1367041"/>
            <a:ext cx="5616624" cy="1158875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996" y="1331913"/>
            <a:ext cx="5113709" cy="517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2268138"/>
            <a:ext cx="4274120" cy="4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6024564" y="1143000"/>
            <a:ext cx="5904084" cy="17145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381" y="1373507"/>
            <a:ext cx="4643436" cy="475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6" y="2253121"/>
            <a:ext cx="4853234" cy="4390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57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7140576" y="1412875"/>
            <a:ext cx="4644056" cy="2808213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504" y="1244599"/>
            <a:ext cx="5188396" cy="5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3575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456" y="1499280"/>
            <a:ext cx="10369152" cy="51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4223792" y="6155146"/>
            <a:ext cx="792088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solidFill>
                <a:schemeClr val="tx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40061" y="606832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5,684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1847528" y="2204864"/>
            <a:ext cx="8050088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76672"/>
            <a:ext cx="986509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48680"/>
            <a:ext cx="9649072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DEC8AC38-CE9B-4BC0-969B-309184E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3337"/>
            <a:ext cx="9721080" cy="6811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2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587388" y="1916832"/>
            <a:ext cx="11017224" cy="3744887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01" y="2017874"/>
            <a:ext cx="5903785" cy="42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7740" y="1988840"/>
            <a:ext cx="601178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371364" y="1772817"/>
            <a:ext cx="11449271" cy="3816424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於答案紙上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洩漏私人身分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；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汙損答案卷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；或於答案卷上作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任何標記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8" y="404814"/>
            <a:ext cx="8457306" cy="63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9" y="361949"/>
            <a:ext cx="8353547" cy="636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11624" y="493714"/>
            <a:ext cx="8195938" cy="62174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1487488" y="1624418"/>
            <a:ext cx="8988227" cy="4612871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4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最應該探索自我的時間就是在</a:t>
            </a:r>
            <a:r>
              <a:rPr lang="en-US" altLang="zh-TW" sz="2800" b="1" dirty="0">
                <a:solidFill>
                  <a:srgbClr val="FF0000"/>
                </a:solidFill>
                <a:ea typeface="標楷體" pitchFamily="65" charset="-120"/>
              </a:rPr>
              <a:t>『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800" b="1" dirty="0">
                <a:solidFill>
                  <a:srgbClr val="FF0000"/>
                </a:solidFill>
                <a:ea typeface="標楷體" pitchFamily="65" charset="-120"/>
              </a:rPr>
              <a:t>』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1919288" y="6237289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2999656" y="476672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BFF91BE-3749-411C-9CB8-48E7247C7A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31951" y="239077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40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桃連區主要入學管道</a:t>
            </a:r>
          </a:p>
        </p:txBody>
      </p:sp>
      <p:pic>
        <p:nvPicPr>
          <p:cNvPr id="14339" name="群組 4">
            <a:extLst>
              <a:ext uri="{FF2B5EF4-FFF2-40B4-BE49-F238E27FC236}">
                <a16:creationId xmlns="" xmlns:a16="http://schemas.microsoft.com/office/drawing/2014/main" id="{E0E88659-18E4-4E98-BBE4-93AAEBFD06A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4682443"/>
            <a:ext cx="1977826" cy="17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5">
            <a:extLst>
              <a:ext uri="{FF2B5EF4-FFF2-40B4-BE49-F238E27FC236}">
                <a16:creationId xmlns="" xmlns:a16="http://schemas.microsoft.com/office/drawing/2014/main" id="{68E2C345-2AEB-4330-905E-6769A8F8C200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C45BBB-BD2A-4FC7-9B95-0E640AC89EC1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kumimoji="0" lang="zh-TW" altLang="en-US" sz="1200" dirty="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6387" name="群組 17417">
            <a:extLst>
              <a:ext uri="{FF2B5EF4-FFF2-40B4-BE49-F238E27FC236}">
                <a16:creationId xmlns="" xmlns:a16="http://schemas.microsoft.com/office/drawing/2014/main" id="{F19E79B6-3F09-4D41-B613-9D8E1CBB422E}"/>
              </a:ext>
            </a:extLst>
          </p:cNvPr>
          <p:cNvGrpSpPr>
            <a:grpSpLocks/>
          </p:cNvGrpSpPr>
          <p:nvPr/>
        </p:nvGrpSpPr>
        <p:grpSpPr bwMode="auto">
          <a:xfrm>
            <a:off x="991691" y="310019"/>
            <a:ext cx="10621367" cy="6143018"/>
            <a:chOff x="148487" y="2143587"/>
            <a:chExt cx="8766353" cy="4479798"/>
          </a:xfrm>
        </p:grpSpPr>
        <p:sp>
          <p:nvSpPr>
            <p:cNvPr id="3" name="圓角矩形 2">
              <a:extLst>
                <a:ext uri="{FF2B5EF4-FFF2-40B4-BE49-F238E27FC236}">
                  <a16:creationId xmlns="" xmlns:a16="http://schemas.microsoft.com/office/drawing/2014/main" id="{33BC7B7A-FCC6-4F23-9E43-86546AF7CE6D}"/>
                </a:ext>
              </a:extLst>
            </p:cNvPr>
            <p:cNvSpPr/>
            <p:nvPr/>
          </p:nvSpPr>
          <p:spPr>
            <a:xfrm>
              <a:off x="2125311" y="2143587"/>
              <a:ext cx="5088750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110</a:t>
              </a:r>
              <a:r>
                <a:rPr kumimoji="0"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學年度入學方式示意圖</a:t>
              </a:r>
              <a:endParaRPr kumimoji="0" lang="zh-TW" altLang="en-US" sz="3800" b="1" dirty="0">
                <a:latin typeface="Verdana" panose="020B060403050404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6392" name="群組 17416">
              <a:extLst>
                <a:ext uri="{FF2B5EF4-FFF2-40B4-BE49-F238E27FC236}">
                  <a16:creationId xmlns="" xmlns:a16="http://schemas.microsoft.com/office/drawing/2014/main" id="{F30B6DC8-C09F-4FFE-8ECC-036184910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87" y="2878969"/>
              <a:ext cx="8766353" cy="3744416"/>
              <a:chOff x="42754" y="2969568"/>
              <a:chExt cx="8766353" cy="3744416"/>
            </a:xfrm>
          </p:grpSpPr>
          <p:cxnSp>
            <p:nvCxnSpPr>
              <p:cNvPr id="26" name="直線單箭頭接點 25">
                <a:extLst>
                  <a:ext uri="{FF2B5EF4-FFF2-40B4-BE49-F238E27FC236}">
                    <a16:creationId xmlns="" xmlns:a16="http://schemas.microsoft.com/office/drawing/2014/main" id="{01552AE3-0D09-400C-BE67-895F4F7D3984}"/>
                  </a:ext>
                </a:extLst>
              </p:cNvPr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94" name="群組 28">
                <a:extLst>
                  <a:ext uri="{FF2B5EF4-FFF2-40B4-BE49-F238E27FC236}">
                    <a16:creationId xmlns="" xmlns:a16="http://schemas.microsoft.com/office/drawing/2014/main" id="{7AE6ACF0-A4BE-4D57-88A6-4563A2FDD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4" y="2969568"/>
                <a:ext cx="8766353" cy="3744416"/>
                <a:chOff x="179513" y="2996952"/>
                <a:chExt cx="8766353" cy="3744416"/>
              </a:xfrm>
            </p:grpSpPr>
            <p:sp>
              <p:nvSpPr>
                <p:cNvPr id="7" name="圓角矩形 6">
                  <a:extLst>
                    <a:ext uri="{FF2B5EF4-FFF2-40B4-BE49-F238E27FC236}">
                      <a16:creationId xmlns="" xmlns:a16="http://schemas.microsoft.com/office/drawing/2014/main" id="{3BAA199D-8D9A-43C7-98AE-E36BECD7F31F}"/>
                    </a:ext>
                  </a:extLst>
                </p:cNvPr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>
                  <a:extLst>
                    <a:ext uri="{FF2B5EF4-FFF2-40B4-BE49-F238E27FC236}">
                      <a16:creationId xmlns="" xmlns:a16="http://schemas.microsoft.com/office/drawing/2014/main" id="{28DD3551-B0E0-43A0-805F-F509AC15940C}"/>
                    </a:ext>
                  </a:extLst>
                </p:cNvPr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>
                  <a:extLst>
                    <a:ext uri="{FF2B5EF4-FFF2-40B4-BE49-F238E27FC236}">
                      <a16:creationId xmlns="" xmlns:a16="http://schemas.microsoft.com/office/drawing/2014/main" id="{05995E45-DD91-435F-BC8A-2D106E5EC4E7}"/>
                    </a:ext>
                  </a:extLst>
                </p:cNvPr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>
                  <a:extLst>
                    <a:ext uri="{FF2B5EF4-FFF2-40B4-BE49-F238E27FC236}">
                      <a16:creationId xmlns="" xmlns:a16="http://schemas.microsoft.com/office/drawing/2014/main" id="{3BDCE4E3-B031-42BC-8683-9453529D22CC}"/>
                    </a:ext>
                  </a:extLst>
                </p:cNvPr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>
                  <a:extLst>
                    <a:ext uri="{FF2B5EF4-FFF2-40B4-BE49-F238E27FC236}">
                      <a16:creationId xmlns="" xmlns:a16="http://schemas.microsoft.com/office/drawing/2014/main" id="{B76C4E26-4AC0-4F16-9323-4CBC313A6A9F}"/>
                    </a:ext>
                  </a:extLst>
                </p:cNvPr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>
                  <a:extLst>
                    <a:ext uri="{FF2B5EF4-FFF2-40B4-BE49-F238E27FC236}">
                      <a16:creationId xmlns="" xmlns:a16="http://schemas.microsoft.com/office/drawing/2014/main" id="{4F6F05D4-AFA1-4509-AE67-10736A3C21E8}"/>
                    </a:ext>
                  </a:extLst>
                </p:cNvPr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>
                  <a:extLst>
                    <a:ext uri="{FF2B5EF4-FFF2-40B4-BE49-F238E27FC236}">
                      <a16:creationId xmlns="" xmlns:a16="http://schemas.microsoft.com/office/drawing/2014/main" id="{81399967-C15F-469F-92CD-1723D9047517}"/>
                    </a:ext>
                  </a:extLst>
                </p:cNvPr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>
                  <a:extLst>
                    <a:ext uri="{FF2B5EF4-FFF2-40B4-BE49-F238E27FC236}">
                      <a16:creationId xmlns="" xmlns:a16="http://schemas.microsoft.com/office/drawing/2014/main" id="{4135F38F-0B8E-49D5-A9AD-3F0C35F391CE}"/>
                    </a:ext>
                  </a:extLst>
                </p:cNvPr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>
                  <a:extLst>
                    <a:ext uri="{FF2B5EF4-FFF2-40B4-BE49-F238E27FC236}">
                      <a16:creationId xmlns="" xmlns:a16="http://schemas.microsoft.com/office/drawing/2014/main" id="{2BA8F9BC-33E9-42C2-8ABC-03595C52A4DB}"/>
                    </a:ext>
                  </a:extLst>
                </p:cNvPr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>
                  <a:extLst>
                    <a:ext uri="{FF2B5EF4-FFF2-40B4-BE49-F238E27FC236}">
                      <a16:creationId xmlns="" xmlns:a16="http://schemas.microsoft.com/office/drawing/2014/main" id="{AA79BDBA-2458-47B8-A450-F23578829275}"/>
                    </a:ext>
                  </a:extLst>
                </p:cNvPr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>
                  <a:extLst>
                    <a:ext uri="{FF2B5EF4-FFF2-40B4-BE49-F238E27FC236}">
                      <a16:creationId xmlns="" xmlns:a16="http://schemas.microsoft.com/office/drawing/2014/main" id="{B521E4FF-13C9-4379-A58A-AE534F205EDD}"/>
                    </a:ext>
                  </a:extLst>
                </p:cNvPr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>
                  <a:extLst>
                    <a:ext uri="{FF2B5EF4-FFF2-40B4-BE49-F238E27FC236}">
                      <a16:creationId xmlns="" xmlns:a16="http://schemas.microsoft.com/office/drawing/2014/main" id="{585BE7F9-F7B9-4E95-86C4-6AF2E2A62961}"/>
                    </a:ext>
                  </a:extLst>
                </p:cNvPr>
                <p:cNvCxnSpPr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>
                  <a:extLst>
                    <a:ext uri="{FF2B5EF4-FFF2-40B4-BE49-F238E27FC236}">
                      <a16:creationId xmlns="" xmlns:a16="http://schemas.microsoft.com/office/drawing/2014/main" id="{FF5CF89E-928B-4B0A-86B9-516D79459F06}"/>
                    </a:ext>
                  </a:extLst>
                </p:cNvPr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>
                  <a:extLst>
                    <a:ext uri="{FF2B5EF4-FFF2-40B4-BE49-F238E27FC236}">
                      <a16:creationId xmlns="" xmlns:a16="http://schemas.microsoft.com/office/drawing/2014/main" id="{EE015A91-C2A6-47D0-8851-6777BEC309EC}"/>
                    </a:ext>
                  </a:extLst>
                </p:cNvPr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>
                  <a:extLst>
                    <a:ext uri="{FF2B5EF4-FFF2-40B4-BE49-F238E27FC236}">
                      <a16:creationId xmlns="" xmlns:a16="http://schemas.microsoft.com/office/drawing/2014/main" id="{D86845DE-A2F4-449B-9663-A16F779434EC}"/>
                    </a:ext>
                  </a:extLst>
                </p:cNvPr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>
                <a:extLst>
                  <a:ext uri="{FF2B5EF4-FFF2-40B4-BE49-F238E27FC236}">
                    <a16:creationId xmlns="" xmlns:a16="http://schemas.microsoft.com/office/drawing/2014/main" id="{005E49CF-51DD-4D8C-BBF5-D5E20070E58A}"/>
                  </a:ext>
                </a:extLst>
              </p:cNvPr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16388" name="Line 25">
            <a:extLst>
              <a:ext uri="{FF2B5EF4-FFF2-40B4-BE49-F238E27FC236}">
                <a16:creationId xmlns="" xmlns:a16="http://schemas.microsoft.com/office/drawing/2014/main" id="{86F94AEC-6361-4780-89E0-1CAF9B156F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41" y="2510168"/>
            <a:ext cx="7546611" cy="11194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89" name="Line 26">
            <a:extLst>
              <a:ext uri="{FF2B5EF4-FFF2-40B4-BE49-F238E27FC236}">
                <a16:creationId xmlns="" xmlns:a16="http://schemas.microsoft.com/office/drawing/2014/main" id="{5D3E73D4-D600-47C7-8933-DC04B867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6824" y="2619862"/>
            <a:ext cx="7813485" cy="1012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>
            <a:extLst>
              <a:ext uri="{FF2B5EF4-FFF2-40B4-BE49-F238E27FC236}">
                <a16:creationId xmlns="" xmlns:a16="http://schemas.microsoft.com/office/drawing/2014/main" id="{3809B631-3A01-4244-A6DD-179CED62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dirty="0"/>
              <a:t>：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3">
            <a:extLst>
              <a:ext uri="{FF2B5EF4-FFF2-40B4-BE49-F238E27FC236}">
                <a16:creationId xmlns="" xmlns:a16="http://schemas.microsoft.com/office/drawing/2014/main" id="{7A8B927D-DFA9-4A7F-A7FC-FF5B957E82CD}"/>
              </a:ext>
            </a:extLst>
          </p:cNvPr>
          <p:cNvSpPr txBox="1">
            <a:spLocks noGrp="1"/>
          </p:cNvSpPr>
          <p:nvPr/>
        </p:nvSpPr>
        <p:spPr bwMode="auto">
          <a:xfrm>
            <a:off x="8066088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7F946D-33DB-403C-ABB8-EF26BAE8F088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kumimoji="0" lang="en-US" altLang="zh-TW" sz="1200" dirty="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782E8A93-BF2D-4403-AA0C-E9D6D51E24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4509120"/>
          <a:ext cx="4889264" cy="9144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89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685CAC80-A29F-4123-991E-534F0221F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1340768"/>
          <a:ext cx="4889264" cy="266404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15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076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6601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="" xmlns:a16="http://schemas.microsoft.com/office/drawing/2014/main" id="{9FE7D1FF-4BF0-4FB7-84F5-C1320121FF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2024" y="1340768"/>
          <a:ext cx="3960439" cy="316773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64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64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874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33546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>
            <a:extLst>
              <a:ext uri="{FF2B5EF4-FFF2-40B4-BE49-F238E27FC236}">
                <a16:creationId xmlns="" xmlns:a16="http://schemas.microsoft.com/office/drawing/2014/main" id="{677CFC95-3EAD-4DEF-9041-FD8533691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5095" y="221396"/>
            <a:ext cx="8784901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適性入學管道</a:t>
            </a:r>
            <a:endParaRPr lang="zh-TW" altLang="en-US" sz="4800" dirty="0">
              <a:ln>
                <a:noFill/>
              </a:ln>
              <a:solidFill>
                <a:srgbClr val="31859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439" name="圖片 24">
            <a:extLst>
              <a:ext uri="{FF2B5EF4-FFF2-40B4-BE49-F238E27FC236}">
                <a16:creationId xmlns="" xmlns:a16="http://schemas.microsoft.com/office/drawing/2014/main" id="{3F1E47A2-E4B8-43D5-A6AF-2CAEBB7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733256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>
            <a:extLst>
              <a:ext uri="{FF2B5EF4-FFF2-40B4-BE49-F238E27FC236}">
                <a16:creationId xmlns="" xmlns:a16="http://schemas.microsoft.com/office/drawing/2014/main" id="{6CA73E1A-A080-481A-95AB-EA8D029B5B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1901" y="4649088"/>
          <a:ext cx="3960439" cy="183585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41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063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8963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="" xmlns:a16="http://schemas.microsoft.com/office/drawing/2014/main" id="{C6398D41-320F-42AF-AB63-87E5AEB4A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711646"/>
              </p:ext>
            </p:extLst>
          </p:nvPr>
        </p:nvGraphicFramePr>
        <p:xfrm>
          <a:off x="1271464" y="836712"/>
          <a:ext cx="97930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527266" y="289140"/>
            <a:ext cx="88892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年重要</a:t>
            </a:r>
            <a:r>
              <a:rPr lang="zh-TW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en-US" altLang="zh-TW" sz="4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     </a:t>
            </a:r>
            <a:endParaRPr lang="zh-TW" altLang="zh-TW" sz="2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1343472" y="2085135"/>
            <a:ext cx="3467735" cy="73831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(3/14~3/18)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/>
          <p:cNvSpPr/>
          <p:nvPr/>
        </p:nvSpPr>
        <p:spPr>
          <a:xfrm>
            <a:off x="3214689" y="1694648"/>
            <a:ext cx="504825" cy="36036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343472" y="941997"/>
            <a:ext cx="3490829" cy="7101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16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(2/21~3/4)</a:t>
            </a:r>
          </a:p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/>
          <p:cNvSpPr/>
          <p:nvPr/>
        </p:nvSpPr>
        <p:spPr>
          <a:xfrm>
            <a:off x="3190370" y="2866613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1343472" y="3307201"/>
            <a:ext cx="3455291" cy="680039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4/24)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/>
          <p:cNvSpPr/>
          <p:nvPr/>
        </p:nvSpPr>
        <p:spPr>
          <a:xfrm>
            <a:off x="3200834" y="4034104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7477937" y="976210"/>
            <a:ext cx="2736850" cy="7382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(6/10)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/>
          <p:cNvSpPr/>
          <p:nvPr/>
        </p:nvSpPr>
        <p:spPr>
          <a:xfrm>
            <a:off x="8549688" y="1701654"/>
            <a:ext cx="503237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7471504" y="2051992"/>
            <a:ext cx="2963242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特招高職放榜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(6/15)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(6/16)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/>
          <p:cNvSpPr/>
          <p:nvPr/>
        </p:nvSpPr>
        <p:spPr>
          <a:xfrm>
            <a:off x="8575997" y="2905671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5" name="圓角矩形 1"/>
          <p:cNvSpPr>
            <a:spLocks noChangeArrowheads="1"/>
          </p:cNvSpPr>
          <p:nvPr/>
        </p:nvSpPr>
        <p:spPr bwMode="auto">
          <a:xfrm>
            <a:off x="4926830" y="4829426"/>
            <a:ext cx="2551107" cy="14177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(3/12</a:t>
            </a:r>
            <a:r>
              <a:rPr lang="zh-TW" altLang="en-US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3/13)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343472" y="4484845"/>
            <a:ext cx="3490829" cy="716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(5/21~5/22)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/>
          <p:cNvSpPr/>
          <p:nvPr/>
        </p:nvSpPr>
        <p:spPr>
          <a:xfrm>
            <a:off x="8575996" y="419745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7471504" y="455823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/>
          <p:cNvSpPr/>
          <p:nvPr/>
        </p:nvSpPr>
        <p:spPr>
          <a:xfrm>
            <a:off x="3204224" y="5235208"/>
            <a:ext cx="503238" cy="18494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1" name="圓角矩形 1"/>
          <p:cNvSpPr>
            <a:spLocks noChangeArrowheads="1"/>
          </p:cNvSpPr>
          <p:nvPr/>
        </p:nvSpPr>
        <p:spPr bwMode="auto">
          <a:xfrm>
            <a:off x="1343472" y="5420151"/>
            <a:ext cx="3490829" cy="1016263"/>
          </a:xfrm>
          <a:prstGeom prst="roundRect">
            <a:avLst>
              <a:gd name="adj" fmla="val 13932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實用技能、高職技優</a:t>
            </a:r>
            <a:endParaRPr lang="en-US" altLang="zh-TW" sz="2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報名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5/27</a:t>
            </a:r>
          </a:p>
          <a:p>
            <a:pPr algn="ctr"/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實技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6/13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技優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6/15</a:t>
            </a:r>
          </a:p>
          <a:p>
            <a:pPr algn="ctr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報到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6/16</a:t>
            </a: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7471504" y="3278183"/>
            <a:ext cx="2927705" cy="9507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/>
          <p:cNvSpPr/>
          <p:nvPr/>
        </p:nvSpPr>
        <p:spPr bwMode="auto">
          <a:xfrm rot="1635059">
            <a:off x="10128791" y="2886809"/>
            <a:ext cx="1109296" cy="1048144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8594743" y="531003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77937" y="568887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(7/13)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/>
          <p:cNvSpPr>
            <a:spLocks noChangeArrowheads="1"/>
          </p:cNvSpPr>
          <p:nvPr/>
        </p:nvSpPr>
        <p:spPr bwMode="auto">
          <a:xfrm>
            <a:off x="4926830" y="978681"/>
            <a:ext cx="2452145" cy="375392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桃園市辦理試模擬測驗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(12/15</a:t>
            </a:r>
            <a:r>
              <a:rPr lang="zh-TW" altLang="en-US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16)</a:t>
            </a: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(1/6-1/14)</a:t>
            </a: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試模擬分發放榜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2/18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4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/>
          <p:cNvSpPr/>
          <p:nvPr/>
        </p:nvSpPr>
        <p:spPr bwMode="auto">
          <a:xfrm rot="1638504">
            <a:off x="4397868" y="1788087"/>
            <a:ext cx="539552" cy="44506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1511867" y="6428152"/>
            <a:ext cx="6660231" cy="395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00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3">
            <a:extLst>
              <a:ext uri="{FF2B5EF4-FFF2-40B4-BE49-F238E27FC236}">
                <a16:creationId xmlns="" xmlns:a16="http://schemas.microsoft.com/office/drawing/2014/main" id="{777F29A0-0CAF-4FA9-BE6A-ABF1EE8D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92151"/>
            <a:ext cx="1058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1507" name="文字方塊 1">
            <a:extLst>
              <a:ext uri="{FF2B5EF4-FFF2-40B4-BE49-F238E27FC236}">
                <a16:creationId xmlns="" xmlns:a16="http://schemas.microsoft.com/office/drawing/2014/main" id="{501B912D-3DED-4CA4-B470-6F4B6EEB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484784"/>
            <a:ext cx="9829278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楊梅高中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懷恩高中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13EE37E-3C7A-44F3-9F39-D580EA1132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03388" y="1714501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1" name="群組 4">
            <a:extLst>
              <a:ext uri="{FF2B5EF4-FFF2-40B4-BE49-F238E27FC236}">
                <a16:creationId xmlns="" xmlns:a16="http://schemas.microsoft.com/office/drawing/2014/main" id="{D452935B-B10C-4673-8187-2AFE8B4083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3722"/>
              </p:ext>
            </p:extLst>
          </p:nvPr>
        </p:nvGraphicFramePr>
        <p:xfrm>
          <a:off x="551384" y="605144"/>
          <a:ext cx="10945215" cy="6065520"/>
        </p:xfrm>
        <a:graphic>
          <a:graphicData uri="http://schemas.openxmlformats.org/drawingml/2006/table">
            <a:tbl>
              <a:tblPr/>
              <a:tblGrid>
                <a:gridCol w="17471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58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622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39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2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22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啟英動力機械、啟英資訊、啟英資處、啟英電商、啟英應日、啟英時尚造型、啟英廣設、啟英表藝、永平資處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永平餐管（烘焙）、永平餐管（鐵板燒）、永平餐管（日本料理）、永平表演藝術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、至善傢俱木工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1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2207568" y="28881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8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4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03565"/>
              </p:ext>
            </p:extLst>
          </p:nvPr>
        </p:nvGraphicFramePr>
        <p:xfrm>
          <a:off x="1271464" y="1773238"/>
          <a:ext cx="10081120" cy="4896118"/>
        </p:xfrm>
        <a:graphic>
          <a:graphicData uri="http://schemas.openxmlformats.org/drawingml/2006/table">
            <a:tbl>
              <a:tblPr/>
              <a:tblGrid>
                <a:gridCol w="25896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91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3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2279651" y="476251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51023"/>
              </p:ext>
            </p:extLst>
          </p:nvPr>
        </p:nvGraphicFramePr>
        <p:xfrm>
          <a:off x="1631504" y="1196752"/>
          <a:ext cx="9361040" cy="5486400"/>
        </p:xfrm>
        <a:graphic>
          <a:graphicData uri="http://schemas.openxmlformats.org/drawingml/2006/table">
            <a:tbl>
              <a:tblPr/>
              <a:tblGrid>
                <a:gridCol w="21697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912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2771595" y="56948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119336" y="594699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191344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5680" y="-29350"/>
            <a:ext cx="8418512" cy="63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3512096" y="2132856"/>
            <a:ext cx="2655912" cy="93610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0C70D648-B3CC-43F4-A37E-65D39562E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096" y="4085456"/>
            <a:ext cx="3024336" cy="10081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900329"/>
              </p:ext>
            </p:extLst>
          </p:nvPr>
        </p:nvGraphicFramePr>
        <p:xfrm>
          <a:off x="983432" y="1844824"/>
          <a:ext cx="10081120" cy="4693920"/>
        </p:xfrm>
        <a:graphic>
          <a:graphicData uri="http://schemas.openxmlformats.org/drawingml/2006/table">
            <a:tbl>
              <a:tblPr/>
              <a:tblGrid>
                <a:gridCol w="1945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60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97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096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2362200" y="683078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407368" y="1187903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BA019657-AA9A-4872-90FB-687A669D6A3D}"/>
              </a:ext>
            </a:extLst>
          </p:cNvPr>
          <p:cNvSpPr txBox="1">
            <a:spLocks/>
          </p:cNvSpPr>
          <p:nvPr/>
        </p:nvSpPr>
        <p:spPr>
          <a:xfrm>
            <a:off x="1613694" y="1878013"/>
            <a:ext cx="8964612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考試分發入學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5" name="群組 4">
            <a:extLst>
              <a:ext uri="{FF2B5EF4-FFF2-40B4-BE49-F238E27FC236}">
                <a16:creationId xmlns="" xmlns:a16="http://schemas.microsoft.com/office/drawing/2014/main" id="{567576FA-4BBF-4D8F-8A6A-493DC641684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>
            <a:extLst>
              <a:ext uri="{FF2B5EF4-FFF2-40B4-BE49-F238E27FC236}">
                <a16:creationId xmlns="" xmlns:a16="http://schemas.microsoft.com/office/drawing/2014/main" id="{036BE0FD-3CBB-41FE-AC48-79123B8D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550421"/>
            <a:ext cx="9577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考試分發入學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IB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="" xmlns:a16="http://schemas.microsoft.com/office/drawing/2014/main" id="{39DBE3DF-BD04-4593-BDE3-1B986E9CFC55}"/>
              </a:ext>
            </a:extLst>
          </p:cNvPr>
          <p:cNvSpPr txBox="1">
            <a:spLocks/>
          </p:cNvSpPr>
          <p:nvPr/>
        </p:nvSpPr>
        <p:spPr>
          <a:xfrm>
            <a:off x="1127448" y="2085092"/>
            <a:ext cx="10515600" cy="46562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2A3B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門檻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，考英文閱讀與寫作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名額：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全英文授課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畢業要寫論文，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APA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格式、外部審查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月考全球大會考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不用考託福、雅思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升學：國內外大學都可以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學費：每學期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45000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EA23F4B-C65B-4DD4-A62D-1EAB6773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="" xmlns:a16="http://schemas.microsoft.com/office/drawing/2014/main" id="{6C224598-3B1A-4161-9E0F-7744F74605B9}"/>
              </a:ext>
            </a:extLst>
          </p:cNvPr>
          <p:cNvSpPr txBox="1">
            <a:spLocks/>
          </p:cNvSpPr>
          <p:nvPr/>
        </p:nvSpPr>
        <p:spPr>
          <a:xfrm>
            <a:off x="1271464" y="1556792"/>
            <a:ext cx="9793088" cy="3783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桃園市公私立高中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雙聯學位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同時取得美、加的高中學位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8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="" xmlns:a16="http://schemas.microsoft.com/office/drawing/2014/main" id="{4970790E-B3E5-4FA9-A3C3-99DE37FC3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美國緬因州中央中學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="" xmlns:a16="http://schemas.microsoft.com/office/drawing/2014/main" id="{D2254AE5-3830-4477-8AF9-29326A310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：武陵高中、桃園高中、陽明高中、內壢高中、大園國際高中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國內學分必須全部及格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每年修一門美國課程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其中一個暑假到美國上課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18000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2CDDAF55-743F-462A-8F65-B8792100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="" xmlns:a16="http://schemas.microsoft.com/office/drawing/2014/main" id="{4D2A5174-7E77-4CFF-975B-C4EAB331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加拿大薩省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GSCS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、卑詩省第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73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學區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C8409308-9706-4063-B18D-81AD0579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1"/>
            <a:ext cx="11103024" cy="5121275"/>
          </a:xfrm>
        </p:spPr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合作學校：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扣除前述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所學校之外的本市其他高中，合計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要參加加拿大的測驗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每年修一門加拿大課程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卑詩省其中一暑假到加拿大學校、薩省要到加拿大一年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3AA7990-2FA5-4BE4-96F3-B71B5C2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0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1524001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8359776" y="1652589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1524001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8594726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1493838" y="658814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1493838" y="4205289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1524001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0551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2400813" y="847059"/>
            <a:ext cx="7179494" cy="5558369"/>
            <a:chOff x="2099453" y="847684"/>
            <a:chExt cx="7405859" cy="55563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2205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2208213" y="1557339"/>
            <a:ext cx="7777162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2208214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 dirty="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二、學生日常生活表現六學期成績依教師輔導與管教學生之相關規定，辦理功過相抵、獎懲實施、懲罰存記及改過銷過等事項，且依規定程式審核通過註銷後，其記錄未達三大過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 dirty="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 dirty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413475" y="228422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343472" y="1916832"/>
            <a:ext cx="950505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122237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624" y="692696"/>
            <a:ext cx="863507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99656" y="644947"/>
            <a:ext cx="2735982" cy="12241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143672" y="4869160"/>
            <a:ext cx="3240360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551384" y="1325564"/>
            <a:ext cx="11017224" cy="2535237"/>
          </a:xfrm>
        </p:spPr>
        <p:txBody>
          <a:bodyPr/>
          <a:lstStyle/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708755"/>
              </p:ext>
            </p:extLst>
          </p:nvPr>
        </p:nvGraphicFramePr>
        <p:xfrm>
          <a:off x="1127448" y="3717032"/>
          <a:ext cx="10009111" cy="2808312"/>
        </p:xfrm>
        <a:graphic>
          <a:graphicData uri="http://schemas.openxmlformats.org/drawingml/2006/table">
            <a:tbl>
              <a:tblPr/>
              <a:tblGrid>
                <a:gridCol w="14224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15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05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90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509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5275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5090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5090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5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12</a:t>
                      </a:r>
                      <a:endParaRPr kumimoji="0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199456" y="1268412"/>
            <a:ext cx="10153128" cy="5453063"/>
          </a:xfrm>
        </p:spPr>
        <p:txBody>
          <a:bodyPr/>
          <a:lstStyle/>
          <a:p>
            <a:pPr marL="228600" indent="-228600"/>
            <a:r>
              <a:rPr lang="zh-TW" altLang="en-US" dirty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甲生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乙生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zh-TW" altLang="en-US" dirty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7981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91</a:t>
            </a:fld>
            <a:endParaRPr kumimoji="0" lang="en-US" altLang="zh-TW" sz="1200" dirty="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66069"/>
              </p:ext>
            </p:extLst>
          </p:nvPr>
        </p:nvGraphicFramePr>
        <p:xfrm>
          <a:off x="2639616" y="1920875"/>
          <a:ext cx="8856984" cy="2049465"/>
        </p:xfrm>
        <a:graphic>
          <a:graphicData uri="http://schemas.openxmlformats.org/drawingml/2006/table">
            <a:tbl>
              <a:tblPr/>
              <a:tblGrid>
                <a:gridCol w="1219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44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70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88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57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0570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1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G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5969"/>
              </p:ext>
            </p:extLst>
          </p:nvPr>
        </p:nvGraphicFramePr>
        <p:xfrm>
          <a:off x="2639616" y="4783137"/>
          <a:ext cx="8856984" cy="1493520"/>
        </p:xfrm>
        <a:graphic>
          <a:graphicData uri="http://schemas.openxmlformats.org/drawingml/2006/table">
            <a:tbl>
              <a:tblPr/>
              <a:tblGrid>
                <a:gridCol w="12065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86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25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69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33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441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263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4828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4031009" y="335330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5087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9452692" y="338431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6170493" y="3369320"/>
            <a:ext cx="3021850" cy="4617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3863032" y="5805487"/>
            <a:ext cx="5329311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9547942" y="5860227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10668694" y="586022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5" name="框架 14">
            <a:extLst>
              <a:ext uri="{FF2B5EF4-FFF2-40B4-BE49-F238E27FC236}">
                <a16:creationId xmlns="" xmlns:a16="http://schemas.microsoft.com/office/drawing/2014/main" id="{32451139-6046-4450-BE81-72C15C288263}"/>
              </a:ext>
            </a:extLst>
          </p:cNvPr>
          <p:cNvSpPr/>
          <p:nvPr/>
        </p:nvSpPr>
        <p:spPr>
          <a:xfrm>
            <a:off x="10585649" y="336248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1817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1919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3359151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3884613" y="6100764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6383339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1817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1847851" y="3141664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1524001" y="1146176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 dirty="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3250841" y="334336"/>
            <a:ext cx="6264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3900488" y="4540251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5046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6164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7319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8485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960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919288" y="157162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1738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4524376" y="3857626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6381721" y="4071929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2595564" y="5175251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625600" y="1389928"/>
            <a:ext cx="9438952" cy="283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學年度以前入學：基本條件為國中健體、藝文、綜合領域五學期平均成績達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學年度以後入學：基本條件為國中健體、藝術、綜合活動、科技領域五學期平均成績達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分以上者，每個領域各得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分，最高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1524000" y="3820404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5238751" y="370889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7024694" y="3891819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703512" y="4749092"/>
            <a:ext cx="8750206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1325154" y="2060848"/>
            <a:ext cx="9684567" cy="35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未滿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小時不計分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666876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625600" y="1500189"/>
            <a:ext cx="915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4643439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063" y="4643439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7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4614" y="4635501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1524000" y="2178051"/>
            <a:ext cx="91085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6888088" y="224644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4502300" y="271761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92643"/>
              </p:ext>
            </p:extLst>
          </p:nvPr>
        </p:nvGraphicFramePr>
        <p:xfrm>
          <a:off x="1415480" y="1739097"/>
          <a:ext cx="9613478" cy="453780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9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372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693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8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16685</TotalTime>
  <Words>9170</Words>
  <Application>Microsoft Office PowerPoint</Application>
  <PresentationFormat>自訂</PresentationFormat>
  <Paragraphs>1511</Paragraphs>
  <Slides>150</Slides>
  <Notes>45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150</vt:i4>
      </vt:variant>
    </vt:vector>
  </HeadingPairs>
  <TitlesOfParts>
    <vt:vector size="152" baseType="lpstr">
      <vt:lpstr>12年國教簡報</vt:lpstr>
      <vt:lpstr>Microsoft Excel 圖表</vt:lpstr>
      <vt:lpstr>PowerPoint 簡報</vt:lpstr>
      <vt:lpstr>          目次</vt:lpstr>
      <vt:lpstr>PowerPoint 簡報</vt:lpstr>
      <vt:lpstr>109學年度適性入學成果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桃連區機械群110學年度招生科別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能力等級與加註標示</vt:lpstr>
      <vt:lpstr>PowerPoint 簡報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桃連區主要入學管道</vt:lpstr>
      <vt:lpstr>PowerPoint 簡報</vt:lpstr>
      <vt:lpstr>110學年度桃連區適性入學管道</vt:lpstr>
      <vt:lpstr>PowerPoint 簡報</vt:lpstr>
      <vt:lpstr>PowerPoint 簡報</vt:lpstr>
      <vt:lpstr>PowerPoint 簡報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美國緬因州中央中學</vt:lpstr>
      <vt:lpstr>加拿大薩省GSCS、卑詩省第73學區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110年桃連區免試入學-同分超額比序步驟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  <vt:lpstr>觀念的再確認之一教育4.0時代                    教育1.0至4.0之意涵</vt:lpstr>
      <vt:lpstr>觀念的再確認之一教育4.0時代                教育1.0至4.0之意涵(搭配智慧教室系統)</vt:lpstr>
      <vt:lpstr>壹、觀念的再確認之二 學習五部曲(完整的學習歷程)</vt:lpstr>
      <vt:lpstr>壹、觀念的再確認之三 學習前、中、後三階段的時間比例</vt:lpstr>
      <vt:lpstr>時間耗在哪裡才划算？</vt:lpstr>
      <vt:lpstr>複習黃金法則 短時多次法則 每次花很少時間複習，但複習很多次。</vt:lpstr>
      <vt:lpstr>PowerPoint 簡報</vt:lpstr>
      <vt:lpstr>PowerPoint 簡報</vt:lpstr>
      <vt:lpstr>恰到好處的複習</vt:lpstr>
      <vt:lpstr>PowerPoint 簡報</vt:lpstr>
      <vt:lpstr>PowerPoint 簡報</vt:lpstr>
      <vt:lpstr>壹、觀念的再確認之一教育4.0時代                    教育1.0至4.0之意涵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Net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User</cp:lastModifiedBy>
  <cp:revision>1305</cp:revision>
  <cp:lastPrinted>2019-10-04T10:15:06Z</cp:lastPrinted>
  <dcterms:created xsi:type="dcterms:W3CDTF">2012-05-12T02:14:41Z</dcterms:created>
  <dcterms:modified xsi:type="dcterms:W3CDTF">2021-12-09T13:02:11Z</dcterms:modified>
</cp:coreProperties>
</file>